
<file path=[Content_Types].xml><?xml version="1.0" encoding="utf-8"?>
<Types xmlns="http://schemas.openxmlformats.org/package/2006/content-types">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301" r:id="rId2"/>
    <p:sldId id="257" r:id="rId3"/>
    <p:sldId id="258" r:id="rId4"/>
    <p:sldId id="259" r:id="rId5"/>
    <p:sldId id="302" r:id="rId6"/>
    <p:sldId id="303" r:id="rId7"/>
    <p:sldId id="304" r:id="rId8"/>
    <p:sldId id="305" r:id="rId9"/>
    <p:sldId id="299" r:id="rId10"/>
    <p:sldId id="306" r:id="rId11"/>
    <p:sldId id="307" r:id="rId12"/>
    <p:sldId id="308" r:id="rId13"/>
    <p:sldId id="309" r:id="rId14"/>
    <p:sldId id="313" r:id="rId15"/>
    <p:sldId id="314" r:id="rId16"/>
    <p:sldId id="315" r:id="rId17"/>
    <p:sldId id="310" r:id="rId18"/>
    <p:sldId id="311" r:id="rId19"/>
    <p:sldId id="312" r:id="rId20"/>
    <p:sldId id="294" r:id="rId21"/>
    <p:sldId id="297" r:id="rId22"/>
    <p:sldId id="298" r:id="rId2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E1E1E1"/>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15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obot\Desktop\&#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1"/>
            </a:solidFill>
            <a:ln>
              <a:noFill/>
            </a:ln>
            <a:effectLst/>
          </c:spPr>
          <c:invertIfNegative val="0"/>
          <c:cat>
            <c:strRef>
              <c:f>工作表1!$A$1:$A$2</c:f>
              <c:strCache>
                <c:ptCount val="2"/>
                <c:pt idx="0">
                  <c:v>Before Random-Erasing</c:v>
                </c:pt>
                <c:pt idx="1">
                  <c:v>After Random-Erasing</c:v>
                </c:pt>
              </c:strCache>
            </c:strRef>
          </c:cat>
          <c:val>
            <c:numRef>
              <c:f>工作表1!$B$1:$B$2</c:f>
              <c:numCache>
                <c:formatCode>General</c:formatCode>
                <c:ptCount val="2"/>
                <c:pt idx="0">
                  <c:v>65.2</c:v>
                </c:pt>
                <c:pt idx="1">
                  <c:v>69.3</c:v>
                </c:pt>
              </c:numCache>
            </c:numRef>
          </c:val>
          <c:extLst>
            <c:ext xmlns:c16="http://schemas.microsoft.com/office/drawing/2014/chart" uri="{C3380CC4-5D6E-409C-BE32-E72D297353CC}">
              <c16:uniqueId val="{00000000-2BBF-4748-AFA9-2544FFB00E09}"/>
            </c:ext>
          </c:extLst>
        </c:ser>
        <c:dLbls>
          <c:showLegendKey val="0"/>
          <c:showVal val="0"/>
          <c:showCatName val="0"/>
          <c:showSerName val="0"/>
          <c:showPercent val="0"/>
          <c:showBubbleSize val="0"/>
        </c:dLbls>
        <c:gapWidth val="150"/>
        <c:overlap val="100"/>
        <c:axId val="953080112"/>
        <c:axId val="605465600"/>
      </c:barChart>
      <c:catAx>
        <c:axId val="95308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05465600"/>
        <c:crosses val="autoZero"/>
        <c:auto val="1"/>
        <c:lblAlgn val="ctr"/>
        <c:lblOffset val="100"/>
        <c:noMultiLvlLbl val="0"/>
      </c:catAx>
      <c:valAx>
        <c:axId val="605465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53080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79925" y="4716650"/>
            <a:ext cx="5439400" cy="44684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915988" y="744538"/>
            <a:ext cx="4967287" cy="372427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6719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582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203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9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9939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457200" lvl="0" indent="-228600" algn="l" rtl="0">
              <a:lnSpc>
                <a:spcPct val="100000"/>
              </a:lnSpc>
              <a:spcBef>
                <a:spcPts val="0"/>
              </a:spcBef>
              <a:spcAft>
                <a:spcPts val="0"/>
              </a:spcAft>
              <a:buSzPts val="1400"/>
              <a:buNone/>
            </a:pPr>
            <a:endParaRPr/>
          </a:p>
        </p:txBody>
      </p:sp>
      <p:sp>
        <p:nvSpPr>
          <p:cNvPr id="136" name="Google Shape;13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79603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457200" lvl="0" indent="-228600" algn="l" rtl="0">
              <a:lnSpc>
                <a:spcPct val="100000"/>
              </a:lnSpc>
              <a:spcBef>
                <a:spcPts val="0"/>
              </a:spcBef>
              <a:spcAft>
                <a:spcPts val="0"/>
              </a:spcAft>
              <a:buSzPts val="1400"/>
              <a:buNone/>
            </a:pPr>
            <a:endParaRPr/>
          </a:p>
        </p:txBody>
      </p:sp>
      <p:sp>
        <p:nvSpPr>
          <p:cNvPr id="149" name="Google Shape;149;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7032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200"/>
              <a:buFont typeface="Calibri"/>
              <a:buNone/>
            </a:pPr>
            <a:endParaRPr/>
          </a:p>
        </p:txBody>
      </p:sp>
      <p:sp>
        <p:nvSpPr>
          <p:cNvPr id="99" name="Google Shape;9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679925" y="4716650"/>
            <a:ext cx="5439400" cy="44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06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5" name="Google Shape;115;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0700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6712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章節標題">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23888" y="1709739"/>
            <a:ext cx="78866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25" name="Shape 25"/>
          <p:cNvSpPr txBox="1">
            <a:spLocks noGrp="1"/>
          </p:cNvSpPr>
          <p:nvPr>
            <p:ph type="body" idx="1"/>
          </p:nvPr>
        </p:nvSpPr>
        <p:spPr>
          <a:xfrm>
            <a:off x="623888" y="4589463"/>
            <a:ext cx="7886699" cy="15001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888888"/>
              </a:buClr>
              <a:buFont typeface="Arial"/>
              <a:buNone/>
              <a:defRPr sz="1800" b="0" i="0" u="none" strike="noStrike" cap="none">
                <a:solidFill>
                  <a:srgbClr val="888888"/>
                </a:solidFill>
                <a:latin typeface="Calibri"/>
                <a:ea typeface="Calibri"/>
                <a:cs typeface="Calibri"/>
                <a:sym typeface="Calibri"/>
              </a:defRPr>
            </a:lvl1pPr>
            <a:lvl2pPr marL="342900" marR="0" lvl="1" indent="0" algn="l" rtl="0">
              <a:lnSpc>
                <a:spcPct val="90000"/>
              </a:lnSpc>
              <a:spcBef>
                <a:spcPts val="375"/>
              </a:spcBef>
              <a:buClr>
                <a:srgbClr val="888888"/>
              </a:buClr>
              <a:buFont typeface="Arial"/>
              <a:buNone/>
              <a:defRPr sz="1500" b="0" i="0" u="none" strike="noStrike" cap="none">
                <a:solidFill>
                  <a:srgbClr val="888888"/>
                </a:solidFill>
                <a:latin typeface="Calibri"/>
                <a:ea typeface="Calibri"/>
                <a:cs typeface="Calibri"/>
                <a:sym typeface="Calibri"/>
              </a:defRPr>
            </a:lvl2pPr>
            <a:lvl3pPr marL="685800" marR="0" lvl="2" indent="0" algn="l" rtl="0">
              <a:lnSpc>
                <a:spcPct val="90000"/>
              </a:lnSpc>
              <a:spcBef>
                <a:spcPts val="375"/>
              </a:spcBef>
              <a:buClr>
                <a:srgbClr val="888888"/>
              </a:buClr>
              <a:buFont typeface="Arial"/>
              <a:buNone/>
              <a:defRPr sz="1350" b="0" i="0" u="none" strike="noStrike" cap="none">
                <a:solidFill>
                  <a:srgbClr val="888888"/>
                </a:solidFill>
                <a:latin typeface="Calibri"/>
                <a:ea typeface="Calibri"/>
                <a:cs typeface="Calibri"/>
                <a:sym typeface="Calibri"/>
              </a:defRPr>
            </a:lvl3pPr>
            <a:lvl4pPr marL="1028700" marR="0" lvl="3"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4pPr>
            <a:lvl5pPr marL="1371600" marR="0" lvl="4"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5pPr>
            <a:lvl6pPr marL="1714500" marR="0" lvl="5"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6pPr>
            <a:lvl7pPr marL="2057400" marR="0" lvl="6"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7pPr>
            <a:lvl8pPr marL="2400300" marR="0" lvl="7"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8pPr>
            <a:lvl9pPr marL="2743200" marR="0" lvl="8"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220547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27"/>
        <p:cNvGrpSpPr/>
        <p:nvPr/>
      </p:nvGrpSpPr>
      <p:grpSpPr>
        <a:xfrm>
          <a:off x="0" y="0"/>
          <a:ext cx="0" cy="0"/>
          <a:chOff x="0" y="0"/>
          <a:chExt cx="0" cy="0"/>
        </a:xfrm>
      </p:grpSpPr>
      <p:sp>
        <p:nvSpPr>
          <p:cNvPr id="28" name="Google Shape;28;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兩個內容"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含輔助字幕的內容"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輔助字幕的圖片"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kv"/><Relationship Id="rId1" Type="http://schemas.microsoft.com/office/2007/relationships/media" Target="../media/media4.mkv"/><Relationship Id="rId5" Type="http://schemas.openxmlformats.org/officeDocument/2006/relationships/image" Target="../media/image23.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pdf/1512.03385.pdf" TargetMode="External"/><Relationship Id="rId7" Type="http://schemas.openxmlformats.org/officeDocument/2006/relationships/image" Target="../media/image26.png"/><Relationship Id="rId2" Type="http://schemas.openxmlformats.org/officeDocument/2006/relationships/hyperlink" Target="https://papers.nips.cc/paper/2012/file/c399862d3b9d6b76c8436e924a68c45b-Paper.pdf" TargetMode="Externa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www.microsoft.com/en-us/download/details.aspx?id=54765"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chart" Target="../charts/chart1.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hyperlink" Target="https://arxiv.org/pdf/1708.04896.pdf"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www.cc.ncku.edu.tw/download/" TargetMode="External"/><Relationship Id="rId4" Type="http://schemas.openxmlformats.org/officeDocument/2006/relationships/hyperlink" Target="https://opencv.org/release.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1143000" y="879894"/>
            <a:ext cx="6858000" cy="2609828"/>
          </a:xfrm>
          <a:prstGeom prst="rect">
            <a:avLst/>
          </a:prstGeom>
          <a:noFill/>
          <a:ln>
            <a:noFill/>
          </a:ln>
        </p:spPr>
        <p:txBody>
          <a:bodyPr vert="horz" lIns="68569" tIns="34275" rIns="68569" bIns="34275" rtlCol="0" anchor="b" anchorCtr="0">
            <a:noAutofit/>
          </a:bodyPr>
          <a:lstStyle/>
          <a:p>
            <a:pPr>
              <a:buSzPct val="25000"/>
            </a:pPr>
            <a:r>
              <a:rPr lang="zh-TW" altLang="en-US" sz="2700" b="1" dirty="0">
                <a:latin typeface="Arial"/>
                <a:ea typeface="Arial"/>
                <a:cs typeface="Arial"/>
                <a:sym typeface="Arial"/>
              </a:rPr>
              <a:t>影像處理、電腦視覺及深度學習概論 </a:t>
            </a:r>
            <a:r>
              <a:rPr lang="en-US" altLang="zh-TW" sz="2700" b="1" dirty="0">
                <a:latin typeface="Arial"/>
                <a:ea typeface="Arial"/>
                <a:cs typeface="Arial"/>
                <a:sym typeface="Arial"/>
              </a:rPr>
              <a:t>(Introduction to Image Processing, Computer Vision and Deep Learning)</a:t>
            </a:r>
            <a:br>
              <a:rPr lang="zh-TW" altLang="en-US" sz="2700" dirty="0">
                <a:latin typeface="Arial"/>
                <a:ea typeface="Arial"/>
                <a:cs typeface="Arial"/>
                <a:sym typeface="Arial"/>
              </a:rPr>
            </a:br>
            <a:br>
              <a:rPr lang="zh-TW" altLang="en-US" sz="2700" dirty="0">
                <a:latin typeface="Arial"/>
                <a:ea typeface="Arial"/>
                <a:cs typeface="Arial"/>
                <a:sym typeface="Arial"/>
              </a:rPr>
            </a:br>
            <a:r>
              <a:rPr lang="en-US" altLang="zh-TW" sz="2700" dirty="0">
                <a:latin typeface="Arial"/>
                <a:ea typeface="Arial"/>
                <a:cs typeface="Arial"/>
                <a:sym typeface="Arial"/>
              </a:rPr>
              <a:t>Homework 2</a:t>
            </a:r>
          </a:p>
        </p:txBody>
      </p:sp>
      <p:sp>
        <p:nvSpPr>
          <p:cNvPr id="85" name="Shape 85"/>
          <p:cNvSpPr txBox="1">
            <a:spLocks noGrp="1"/>
          </p:cNvSpPr>
          <p:nvPr>
            <p:ph type="subTitle" idx="1"/>
          </p:nvPr>
        </p:nvSpPr>
        <p:spPr>
          <a:xfrm>
            <a:off x="1143000" y="3558780"/>
            <a:ext cx="6858000" cy="2084467"/>
          </a:xfrm>
          <a:prstGeom prst="rect">
            <a:avLst/>
          </a:prstGeom>
          <a:noFill/>
          <a:ln>
            <a:noFill/>
          </a:ln>
        </p:spPr>
        <p:txBody>
          <a:bodyPr vert="horz" lIns="68569" tIns="34275" rIns="68569" bIns="34275" rtlCol="0" anchor="t" anchorCtr="0">
            <a:noAutofit/>
          </a:bodyPr>
          <a:lstStyle/>
          <a:p>
            <a:pPr>
              <a:buSzPct val="25000"/>
            </a:pPr>
            <a:r>
              <a:rPr lang="en-US" altLang="zh-TW" sz="2000" dirty="0">
                <a:latin typeface="Arial"/>
                <a:ea typeface="Arial"/>
                <a:cs typeface="Arial"/>
                <a:sym typeface="Arial"/>
              </a:rPr>
              <a:t>TA:</a:t>
            </a:r>
          </a:p>
          <a:p>
            <a:pPr>
              <a:buSzPct val="25000"/>
            </a:pPr>
            <a:r>
              <a:rPr lang="en-US" altLang="zh-TW" sz="2000" dirty="0">
                <a:latin typeface="Arial"/>
                <a:ea typeface="Arial"/>
                <a:cs typeface="Arial"/>
                <a:sym typeface="Arial"/>
              </a:rPr>
              <a:t>        </a:t>
            </a:r>
            <a:r>
              <a:rPr lang="zh-TW" altLang="en-US" sz="2000" dirty="0">
                <a:latin typeface="Arial"/>
                <a:ea typeface="Arial"/>
                <a:cs typeface="Arial"/>
                <a:sym typeface="Arial"/>
              </a:rPr>
              <a:t>彥博</a:t>
            </a:r>
            <a:r>
              <a:rPr lang="en-US" altLang="zh-TW" sz="2000" dirty="0">
                <a:latin typeface="Arial"/>
                <a:ea typeface="Arial"/>
                <a:cs typeface="Arial"/>
                <a:sym typeface="Arial"/>
              </a:rPr>
              <a:t>: nckubot65904@gmail.com</a:t>
            </a:r>
          </a:p>
          <a:p>
            <a:pPr indent="1815704" algn="l">
              <a:buSzPct val="25000"/>
            </a:pPr>
            <a:endParaRPr lang="en-US" altLang="zh-TW" sz="2000" dirty="0">
              <a:latin typeface="Arial"/>
              <a:ea typeface="Arial"/>
              <a:cs typeface="Arial"/>
              <a:sym typeface="Arial"/>
            </a:endParaRPr>
          </a:p>
          <a:p>
            <a:pPr indent="1408113" algn="l">
              <a:buSzPct val="25000"/>
            </a:pPr>
            <a:r>
              <a:rPr lang="en-US" altLang="zh-TW" sz="2000" dirty="0">
                <a:latin typeface="Arial"/>
                <a:ea typeface="Arial"/>
                <a:cs typeface="Arial"/>
                <a:sym typeface="Arial"/>
              </a:rPr>
              <a:t>Office Hour: 17:00~19:00, Mon.</a:t>
            </a:r>
          </a:p>
          <a:p>
            <a:pPr indent="2859088" algn="l">
              <a:buSzPct val="25000"/>
            </a:pPr>
            <a:r>
              <a:rPr lang="en-US" altLang="zh-TW" sz="2000" dirty="0">
                <a:latin typeface="Arial"/>
                <a:ea typeface="Arial"/>
                <a:cs typeface="Arial"/>
                <a:sym typeface="Arial"/>
              </a:rPr>
              <a:t>10:00~12:00, Fri.</a:t>
            </a:r>
          </a:p>
          <a:p>
            <a:pPr indent="1427163" algn="l">
              <a:buSzPct val="25000"/>
            </a:pPr>
            <a:r>
              <a:rPr lang="en-US" altLang="zh-TW" sz="2000" dirty="0">
                <a:latin typeface="Arial"/>
                <a:ea typeface="Arial"/>
                <a:cs typeface="Arial"/>
                <a:sym typeface="Arial"/>
              </a:rPr>
              <a:t>At CSIE 9F Robotics Lab.</a:t>
            </a:r>
            <a:endParaRPr sz="2000" b="0" i="0" u="none" strike="noStrike" cap="none" dirty="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3" name="圖片 2">
            <a:extLst>
              <a:ext uri="{FF2B5EF4-FFF2-40B4-BE49-F238E27FC236}">
                <a16:creationId xmlns:a16="http://schemas.microsoft.com/office/drawing/2014/main" id="{C72E22D3-2D9C-450C-B973-B4DBF069DF88}"/>
              </a:ext>
            </a:extLst>
          </p:cNvPr>
          <p:cNvPicPr>
            <a:picLocks noChangeAspect="1"/>
          </p:cNvPicPr>
          <p:nvPr/>
        </p:nvPicPr>
        <p:blipFill rotWithShape="1">
          <a:blip r:embed="rId3"/>
          <a:srcRect t="2399" b="3489"/>
          <a:stretch/>
        </p:blipFill>
        <p:spPr>
          <a:xfrm>
            <a:off x="1142238" y="3594599"/>
            <a:ext cx="2629267" cy="3263401"/>
          </a:xfrm>
          <a:prstGeom prst="rect">
            <a:avLst/>
          </a:prstGeom>
        </p:spPr>
      </p:pic>
      <p:sp>
        <p:nvSpPr>
          <p:cNvPr id="131" name="Shape 131"/>
          <p:cNvSpPr txBox="1">
            <a:spLocks noGrp="1"/>
          </p:cNvSpPr>
          <p:nvPr>
            <p:ph type="title"/>
          </p:nvPr>
        </p:nvSpPr>
        <p:spPr>
          <a:xfrm>
            <a:off x="0" y="0"/>
            <a:ext cx="7886699" cy="696286"/>
          </a:xfrm>
          <a:prstGeom prst="rect">
            <a:avLst/>
          </a:prstGeom>
          <a:noFill/>
          <a:ln>
            <a:noFill/>
          </a:ln>
        </p:spPr>
        <p:txBody>
          <a:bodyPr lIns="68569" tIns="34275" rIns="68569" bIns="34275" anchor="ctr" anchorCtr="0">
            <a:noAutofit/>
          </a:bodyPr>
          <a:lstStyle/>
          <a:p>
            <a:pPr marL="1949054" indent="-1949054">
              <a:buSzPct val="25000"/>
            </a:pPr>
            <a:r>
              <a:rPr lang="en-US" sz="2800" b="1" dirty="0">
                <a:latin typeface="Arial"/>
                <a:ea typeface="Arial"/>
                <a:cs typeface="Arial"/>
                <a:sym typeface="Arial"/>
              </a:rPr>
              <a:t>2.2 Find the Intrinsic Matrix </a:t>
            </a:r>
            <a:r>
              <a:rPr lang="en-US" altLang="zh-TW" sz="2800" b="1" dirty="0">
                <a:ea typeface="Arial"/>
                <a:cs typeface="Arial"/>
                <a:sym typeface="Arial"/>
              </a:rPr>
              <a:t>(4%) </a:t>
            </a:r>
            <a:endParaRPr lang="en-US" sz="2800" b="1" dirty="0">
              <a:latin typeface="Arial"/>
              <a:ea typeface="Arial"/>
              <a:cs typeface="Arial"/>
              <a:sym typeface="Arial"/>
            </a:endParaRPr>
          </a:p>
        </p:txBody>
      </p:sp>
      <p:sp>
        <p:nvSpPr>
          <p:cNvPr id="132" name="Shape 132"/>
          <p:cNvSpPr txBox="1">
            <a:spLocks noGrp="1"/>
          </p:cNvSpPr>
          <p:nvPr>
            <p:ph type="sldNum" idx="12"/>
          </p:nvPr>
        </p:nvSpPr>
        <p:spPr>
          <a:xfrm>
            <a:off x="7074330" y="6584156"/>
            <a:ext cx="2057399"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900">
                <a:solidFill>
                  <a:srgbClr val="888888"/>
                </a:solidFill>
                <a:latin typeface="Calibri"/>
                <a:ea typeface="Calibri"/>
                <a:cs typeface="Calibri"/>
                <a:sym typeface="Calibri"/>
              </a:rPr>
              <a:pPr algn="r">
                <a:buSzPct val="25000"/>
              </a:pPr>
              <a:t>10</a:t>
            </a:fld>
            <a:endParaRPr lang="en-US" sz="900">
              <a:solidFill>
                <a:srgbClr val="888888"/>
              </a:solidFill>
              <a:latin typeface="Calibri"/>
              <a:ea typeface="Calibri"/>
              <a:cs typeface="Calibri"/>
              <a:sym typeface="Calibri"/>
            </a:endParaRPr>
          </a:p>
        </p:txBody>
      </p:sp>
      <p:sp>
        <p:nvSpPr>
          <p:cNvPr id="133" name="Shape 133"/>
          <p:cNvSpPr txBox="1">
            <a:spLocks noGrp="1"/>
          </p:cNvSpPr>
          <p:nvPr>
            <p:ph type="body" idx="1"/>
          </p:nvPr>
        </p:nvSpPr>
        <p:spPr>
          <a:xfrm>
            <a:off x="0" y="640834"/>
            <a:ext cx="8370907" cy="3263400"/>
          </a:xfrm>
          <a:prstGeom prst="rect">
            <a:avLst/>
          </a:prstGeom>
          <a:noFill/>
          <a:ln>
            <a:noFill/>
          </a:ln>
        </p:spPr>
        <p:txBody>
          <a:bodyPr lIns="68569" tIns="34275" rIns="68569" bIns="34275" anchor="t" anchorCtr="0">
            <a:noAutofit/>
          </a:bodyPr>
          <a:lstStyle/>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Given: 15 images, 1</a:t>
            </a:r>
            <a:r>
              <a:rPr lang="en-US" altLang="zh-TW" sz="2000" dirty="0">
                <a:latin typeface="Arial"/>
                <a:ea typeface="Arial"/>
                <a:cs typeface="Arial"/>
                <a:sym typeface="Arial"/>
              </a:rPr>
              <a:t>.bmp ~ 15.bmp</a:t>
            </a:r>
            <a:endParaRPr lang="en-US" altLang="zh-TW" dirty="0">
              <a:solidFill>
                <a:srgbClr val="000000"/>
              </a:solidFill>
              <a:latin typeface="Arial"/>
              <a:ea typeface="Arial"/>
              <a:cs typeface="Arial"/>
              <a:sym typeface="Arial"/>
            </a:endParaRPr>
          </a:p>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Q: 1) Find the intrinsic matrix </a:t>
            </a:r>
            <a:r>
              <a:rPr lang="en-US" altLang="zh-TW" sz="2000" dirty="0">
                <a:solidFill>
                  <a:srgbClr val="000000"/>
                </a:solidFill>
                <a:latin typeface="Arial"/>
                <a:ea typeface="Arial"/>
                <a:cs typeface="Arial"/>
                <a:sym typeface="Arial"/>
              </a:rPr>
              <a:t>(</a:t>
            </a:r>
            <a:r>
              <a:rPr lang="en-US" altLang="zh-TW" sz="2000" dirty="0">
                <a:latin typeface="Arial"/>
                <a:ea typeface="Arial"/>
                <a:cs typeface="Arial"/>
                <a:sym typeface="Arial"/>
              </a:rPr>
              <a:t>)</a:t>
            </a:r>
            <a:r>
              <a:rPr lang="en-US" sz="2000" dirty="0">
                <a:solidFill>
                  <a:srgbClr val="000000"/>
                </a:solidFill>
                <a:latin typeface="Arial"/>
                <a:ea typeface="Arial"/>
                <a:cs typeface="Arial"/>
                <a:sym typeface="Arial"/>
              </a:rPr>
              <a:t>:</a:t>
            </a:r>
          </a:p>
          <a:p>
            <a:pPr marL="0" indent="0">
              <a:lnSpc>
                <a:spcPct val="100000"/>
              </a:lnSpc>
              <a:spcBef>
                <a:spcPts val="0"/>
              </a:spcBef>
              <a:buNone/>
            </a:pPr>
            <a:endParaRPr sz="2000" dirty="0">
              <a:solidFill>
                <a:srgbClr val="000000"/>
              </a:solidFill>
              <a:latin typeface="Arial"/>
              <a:ea typeface="Arial"/>
              <a:cs typeface="Arial"/>
              <a:sym typeface="Arial"/>
            </a:endParaRPr>
          </a:p>
          <a:p>
            <a:pPr marL="0" indent="0">
              <a:lnSpc>
                <a:spcPct val="100000"/>
              </a:lnSpc>
              <a:spcBef>
                <a:spcPts val="0"/>
              </a:spcBef>
              <a:buNone/>
            </a:pPr>
            <a:endParaRPr sz="2000" dirty="0">
              <a:solidFill>
                <a:srgbClr val="000000"/>
              </a:solidFill>
              <a:latin typeface="Arial"/>
              <a:ea typeface="Arial"/>
              <a:cs typeface="Arial"/>
              <a:sym typeface="Arial"/>
            </a:endParaRPr>
          </a:p>
          <a:p>
            <a:pPr marL="0" indent="0">
              <a:lnSpc>
                <a:spcPct val="100000"/>
              </a:lnSpc>
              <a:spcBef>
                <a:spcPts val="0"/>
              </a:spcBef>
              <a:buClr>
                <a:srgbClr val="000000"/>
              </a:buClr>
              <a:buNone/>
            </a:pPr>
            <a:r>
              <a:rPr lang="en-US" altLang="zh-TW" sz="2000" dirty="0">
                <a:latin typeface="Arial"/>
                <a:ea typeface="Arial"/>
                <a:cs typeface="Arial"/>
                <a:sym typeface="Arial"/>
              </a:rPr>
              <a:t>           2) Click button “2.2” and then show the result on the console 	 	window.</a:t>
            </a:r>
            <a:endParaRPr lang="en-US" sz="2000" dirty="0">
              <a:solidFill>
                <a:srgbClr val="000000"/>
              </a:solidFill>
            </a:endParaRPr>
          </a:p>
          <a:p>
            <a:pPr marL="447675" indent="-355600">
              <a:lnSpc>
                <a:spcPct val="100000"/>
              </a:lnSpc>
              <a:spcBef>
                <a:spcPts val="0"/>
              </a:spcBef>
              <a:buClr>
                <a:srgbClr val="000000"/>
              </a:buClr>
            </a:pPr>
            <a:r>
              <a:rPr lang="en-US" sz="2000" dirty="0">
                <a:solidFill>
                  <a:srgbClr val="000000"/>
                </a:solidFill>
              </a:rPr>
              <a:t>Output format:</a:t>
            </a:r>
            <a:endParaRPr sz="2000" dirty="0">
              <a:solidFill>
                <a:srgbClr val="000000"/>
              </a:solidFill>
            </a:endParaRPr>
          </a:p>
          <a:p>
            <a:pPr marL="447675" lvl="1" indent="-355600">
              <a:lnSpc>
                <a:spcPct val="100000"/>
              </a:lnSpc>
              <a:buClr>
                <a:srgbClr val="000000"/>
              </a:buClr>
              <a:buFont typeface="Wingdings" panose="05000000000000000000" pitchFamily="2" charset="2"/>
              <a:buChar char="q"/>
            </a:pPr>
            <a:endParaRPr lang="en-US" sz="2000" dirty="0">
              <a:solidFill>
                <a:srgbClr val="000000"/>
              </a:solidFill>
            </a:endParaRPr>
          </a:p>
          <a:p>
            <a:pPr marL="447675" lvl="1" indent="-355600">
              <a:lnSpc>
                <a:spcPct val="100000"/>
              </a:lnSpc>
              <a:buClr>
                <a:srgbClr val="000000"/>
              </a:buClr>
              <a:buFont typeface="Wingdings" panose="05000000000000000000" pitchFamily="2" charset="2"/>
              <a:buChar char="q"/>
            </a:pPr>
            <a:r>
              <a:rPr lang="en-US" sz="2000" dirty="0">
                <a:solidFill>
                  <a:srgbClr val="000000"/>
                </a:solidFill>
              </a:rPr>
              <a:t>Hint: OpenCV Textbook Chapter 11</a:t>
            </a:r>
            <a:r>
              <a:rPr lang="zh-TW" altLang="en-US" sz="2000" dirty="0">
                <a:solidFill>
                  <a:srgbClr val="000000"/>
                </a:solidFill>
              </a:rPr>
              <a:t> </a:t>
            </a:r>
            <a:r>
              <a:rPr lang="en-US" altLang="zh-TW" sz="2000" dirty="0">
                <a:solidFill>
                  <a:srgbClr val="000000"/>
                </a:solidFill>
              </a:rPr>
              <a:t>(P.398 ~ p.400)</a:t>
            </a:r>
          </a:p>
        </p:txBody>
      </p:sp>
      <p:pic>
        <p:nvPicPr>
          <p:cNvPr id="134" name="Shape 134" descr="擷取.JPG"/>
          <p:cNvPicPr preferRelativeResize="0"/>
          <p:nvPr/>
        </p:nvPicPr>
        <p:blipFill rotWithShape="1">
          <a:blip r:embed="rId4">
            <a:alphaModFix/>
          </a:blip>
          <a:srcRect l="9460" t="14117" b="13746"/>
          <a:stretch/>
        </p:blipFill>
        <p:spPr>
          <a:xfrm>
            <a:off x="4077450" y="989076"/>
            <a:ext cx="1993674" cy="838200"/>
          </a:xfrm>
          <a:prstGeom prst="rect">
            <a:avLst/>
          </a:prstGeom>
          <a:noFill/>
          <a:ln>
            <a:noFill/>
          </a:ln>
        </p:spPr>
      </p:pic>
      <p:sp>
        <p:nvSpPr>
          <p:cNvPr id="2" name="Rectangle 1">
            <a:extLst>
              <a:ext uri="{FF2B5EF4-FFF2-40B4-BE49-F238E27FC236}">
                <a16:creationId xmlns:a16="http://schemas.microsoft.com/office/drawing/2014/main" id="{7F336A13-7362-4C04-8CA4-EDE960AF258F}"/>
              </a:ext>
            </a:extLst>
          </p:cNvPr>
          <p:cNvSpPr/>
          <p:nvPr/>
        </p:nvSpPr>
        <p:spPr>
          <a:xfrm>
            <a:off x="6798449" y="2821919"/>
            <a:ext cx="1606530" cy="307777"/>
          </a:xfrm>
          <a:prstGeom prst="rect">
            <a:avLst/>
          </a:prstGeom>
        </p:spPr>
        <p:txBody>
          <a:bodyPr wrap="none">
            <a:spAutoFit/>
          </a:bodyPr>
          <a:lstStyle/>
          <a:p>
            <a:r>
              <a:rPr lang="en-US" altLang="zh-TW" dirty="0"/>
              <a:t>(Just an example)</a:t>
            </a:r>
            <a:endParaRPr lang="en-US" dirty="0"/>
          </a:p>
        </p:txBody>
      </p:sp>
      <p:pic>
        <p:nvPicPr>
          <p:cNvPr id="7" name="圖片 6"/>
          <p:cNvPicPr>
            <a:picLocks noChangeAspect="1"/>
          </p:cNvPicPr>
          <p:nvPr/>
        </p:nvPicPr>
        <p:blipFill>
          <a:blip r:embed="rId5"/>
          <a:stretch>
            <a:fillRect/>
          </a:stretch>
        </p:blipFill>
        <p:spPr>
          <a:xfrm>
            <a:off x="2144752" y="2402819"/>
            <a:ext cx="4619625" cy="838200"/>
          </a:xfrm>
          <a:prstGeom prst="rect">
            <a:avLst/>
          </a:prstGeom>
        </p:spPr>
      </p:pic>
      <p:sp>
        <p:nvSpPr>
          <p:cNvPr id="16" name="矩形 15"/>
          <p:cNvSpPr/>
          <p:nvPr/>
        </p:nvSpPr>
        <p:spPr>
          <a:xfrm>
            <a:off x="1592275" y="4313319"/>
            <a:ext cx="1815942" cy="31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18DBC0BF-E8A5-4269-894D-C62B81E5978F}"/>
              </a:ext>
            </a:extLst>
          </p:cNvPr>
          <p:cNvSpPr txBox="1"/>
          <p:nvPr/>
        </p:nvSpPr>
        <p:spPr>
          <a:xfrm>
            <a:off x="7776755" y="66602"/>
            <a:ext cx="1207698" cy="307777"/>
          </a:xfrm>
          <a:prstGeom prst="rect">
            <a:avLst/>
          </a:prstGeom>
          <a:noFill/>
        </p:spPr>
        <p:txBody>
          <a:bodyPr wrap="square" rtlCol="0">
            <a:spAutoFit/>
          </a:bodyPr>
          <a:lstStyle/>
          <a:p>
            <a:r>
              <a:rPr lang="en-US" altLang="zh-TW" dirty="0"/>
              <a:t>(</a:t>
            </a:r>
            <a:r>
              <a:rPr lang="zh-TW" altLang="en-US" dirty="0"/>
              <a:t>出</a:t>
            </a:r>
            <a:r>
              <a:rPr lang="zh-CN" altLang="en-US" dirty="0"/>
              <a:t>題：</a:t>
            </a:r>
            <a:r>
              <a:rPr lang="en-US" altLang="zh-TW" dirty="0"/>
              <a:t>West</a:t>
            </a:r>
            <a:r>
              <a:rPr lang="en-US" altLang="zh-CN" dirty="0"/>
              <a:t>)</a:t>
            </a:r>
            <a:endParaRPr lang="zh-TW"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2" name="圖片 1">
            <a:extLst>
              <a:ext uri="{FF2B5EF4-FFF2-40B4-BE49-F238E27FC236}">
                <a16:creationId xmlns:a16="http://schemas.microsoft.com/office/drawing/2014/main" id="{B2B50AEC-7753-4304-B6A3-1AC2CB191F88}"/>
              </a:ext>
            </a:extLst>
          </p:cNvPr>
          <p:cNvPicPr>
            <a:picLocks noChangeAspect="1"/>
          </p:cNvPicPr>
          <p:nvPr/>
        </p:nvPicPr>
        <p:blipFill rotWithShape="1">
          <a:blip r:embed="rId3"/>
          <a:srcRect t="3131" b="15362"/>
          <a:stretch/>
        </p:blipFill>
        <p:spPr>
          <a:xfrm>
            <a:off x="5763481" y="3858228"/>
            <a:ext cx="2629267" cy="2826327"/>
          </a:xfrm>
          <a:prstGeom prst="rect">
            <a:avLst/>
          </a:prstGeom>
        </p:spPr>
      </p:pic>
      <p:sp>
        <p:nvSpPr>
          <p:cNvPr id="140" name="Shape 140"/>
          <p:cNvSpPr txBox="1">
            <a:spLocks noGrp="1"/>
          </p:cNvSpPr>
          <p:nvPr>
            <p:ph type="title"/>
          </p:nvPr>
        </p:nvSpPr>
        <p:spPr>
          <a:xfrm>
            <a:off x="0" y="8982"/>
            <a:ext cx="7886699" cy="627647"/>
          </a:xfrm>
          <a:prstGeom prst="rect">
            <a:avLst/>
          </a:prstGeom>
          <a:noFill/>
          <a:ln>
            <a:noFill/>
          </a:ln>
        </p:spPr>
        <p:txBody>
          <a:bodyPr lIns="68569" tIns="34275" rIns="68569" bIns="34275" anchor="ctr" anchorCtr="0">
            <a:noAutofit/>
          </a:bodyPr>
          <a:lstStyle/>
          <a:p>
            <a:pPr marL="1949054" indent="-1949054">
              <a:buSzPct val="25000"/>
            </a:pPr>
            <a:r>
              <a:rPr lang="en-US" sz="2800" b="1" dirty="0">
                <a:latin typeface="Arial"/>
                <a:ea typeface="Arial"/>
                <a:cs typeface="Arial"/>
                <a:sym typeface="Arial"/>
              </a:rPr>
              <a:t>2.3 Find the Extrinsic Matrix</a:t>
            </a:r>
            <a:r>
              <a:rPr lang="en-US" altLang="zh-TW" sz="2800" b="1" dirty="0">
                <a:ea typeface="Arial"/>
                <a:cs typeface="Arial"/>
                <a:sym typeface="Arial"/>
              </a:rPr>
              <a:t> (4%)</a:t>
            </a:r>
            <a:r>
              <a:rPr lang="en-US" sz="2800" b="1" dirty="0">
                <a:latin typeface="Arial"/>
                <a:ea typeface="Arial"/>
                <a:cs typeface="Arial"/>
                <a:sym typeface="Arial"/>
              </a:rPr>
              <a:t> </a:t>
            </a:r>
          </a:p>
        </p:txBody>
      </p:sp>
      <p:sp>
        <p:nvSpPr>
          <p:cNvPr id="141" name="Shape 141"/>
          <p:cNvSpPr txBox="1">
            <a:spLocks noGrp="1"/>
          </p:cNvSpPr>
          <p:nvPr>
            <p:ph type="sldNum" idx="12"/>
          </p:nvPr>
        </p:nvSpPr>
        <p:spPr>
          <a:xfrm>
            <a:off x="7035646" y="6574867"/>
            <a:ext cx="2057400" cy="273825"/>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900">
                <a:solidFill>
                  <a:srgbClr val="888888"/>
                </a:solidFill>
                <a:latin typeface="Calibri"/>
                <a:ea typeface="Calibri"/>
                <a:cs typeface="Calibri"/>
                <a:sym typeface="Calibri"/>
              </a:rPr>
              <a:pPr algn="r">
                <a:buSzPct val="25000"/>
              </a:pPr>
              <a:t>11</a:t>
            </a:fld>
            <a:endParaRPr lang="en-US" sz="900">
              <a:solidFill>
                <a:srgbClr val="888888"/>
              </a:solidFill>
              <a:latin typeface="Calibri"/>
              <a:ea typeface="Calibri"/>
              <a:cs typeface="Calibri"/>
              <a:sym typeface="Calibri"/>
            </a:endParaRPr>
          </a:p>
        </p:txBody>
      </p:sp>
      <p:sp>
        <p:nvSpPr>
          <p:cNvPr id="142" name="Shape 142"/>
          <p:cNvSpPr txBox="1">
            <a:spLocks noGrp="1"/>
          </p:cNvSpPr>
          <p:nvPr>
            <p:ph type="body" idx="1"/>
          </p:nvPr>
        </p:nvSpPr>
        <p:spPr>
          <a:xfrm>
            <a:off x="0" y="603129"/>
            <a:ext cx="8997696" cy="4439513"/>
          </a:xfrm>
          <a:prstGeom prst="rect">
            <a:avLst/>
          </a:prstGeom>
          <a:noFill/>
          <a:ln>
            <a:noFill/>
          </a:ln>
        </p:spPr>
        <p:txBody>
          <a:bodyPr lIns="68569" tIns="34275" rIns="68569" bIns="34275" anchor="t" anchorCtr="0">
            <a:noAutofit/>
          </a:bodyPr>
          <a:lstStyle/>
          <a:p>
            <a:pPr marL="357188" indent="-357188">
              <a:spcBef>
                <a:spcPts val="0"/>
              </a:spcBef>
              <a:buClr>
                <a:srgbClr val="000000"/>
              </a:buClr>
            </a:pPr>
            <a:r>
              <a:rPr lang="en-US" sz="2000" dirty="0">
                <a:solidFill>
                  <a:srgbClr val="000000"/>
                </a:solidFill>
                <a:latin typeface="Arial"/>
                <a:ea typeface="Arial"/>
                <a:cs typeface="Arial"/>
                <a:sym typeface="Arial"/>
              </a:rPr>
              <a:t>Given: Intrinsic parameters, distortion coefficients, and the list of 15 images</a:t>
            </a:r>
            <a:endParaRPr lang="en-US" altLang="zh-TW" sz="2000" dirty="0">
              <a:latin typeface="Arial"/>
              <a:ea typeface="Arial"/>
              <a:cs typeface="Arial"/>
              <a:sym typeface="Arial"/>
            </a:endParaRPr>
          </a:p>
          <a:p>
            <a:pPr marL="357188" indent="-357188">
              <a:spcBef>
                <a:spcPts val="0"/>
              </a:spcBef>
              <a:buClr>
                <a:srgbClr val="000000"/>
              </a:buClr>
            </a:pPr>
            <a:r>
              <a:rPr lang="en-US" sz="2000" dirty="0">
                <a:solidFill>
                  <a:srgbClr val="000000"/>
                </a:solidFill>
                <a:latin typeface="Arial"/>
                <a:ea typeface="Arial"/>
                <a:cs typeface="Arial"/>
                <a:sym typeface="Arial"/>
              </a:rPr>
              <a:t>Q: 1) Find the extrinsic matrix of the chessboard for each of the 15 images, respectively:</a:t>
            </a:r>
          </a:p>
          <a:p>
            <a:pPr marL="0" indent="0">
              <a:spcBef>
                <a:spcPts val="0"/>
              </a:spcBef>
              <a:buNone/>
            </a:pPr>
            <a:endParaRPr sz="2000" dirty="0">
              <a:solidFill>
                <a:srgbClr val="000000"/>
              </a:solidFill>
              <a:latin typeface="Arial"/>
              <a:ea typeface="Arial"/>
              <a:cs typeface="Arial"/>
              <a:sym typeface="Arial"/>
            </a:endParaRPr>
          </a:p>
          <a:p>
            <a:pPr marL="0" indent="0">
              <a:spcBef>
                <a:spcPts val="0"/>
              </a:spcBef>
              <a:buNone/>
            </a:pPr>
            <a:endParaRPr sz="2000" dirty="0">
              <a:solidFill>
                <a:srgbClr val="000000"/>
              </a:solidFill>
              <a:latin typeface="Arial"/>
              <a:ea typeface="Arial"/>
              <a:cs typeface="Arial"/>
              <a:sym typeface="Arial"/>
            </a:endParaRPr>
          </a:p>
          <a:p>
            <a:pPr marL="0" indent="0">
              <a:spcBef>
                <a:spcPts val="0"/>
              </a:spcBef>
              <a:buNone/>
            </a:pPr>
            <a:endParaRPr lang="en-US" sz="2000" dirty="0">
              <a:solidFill>
                <a:srgbClr val="000000"/>
              </a:solidFill>
              <a:latin typeface="Arial"/>
              <a:ea typeface="Arial"/>
              <a:cs typeface="Arial"/>
              <a:sym typeface="Arial"/>
            </a:endParaRPr>
          </a:p>
          <a:p>
            <a:pPr marL="0" indent="0">
              <a:spcBef>
                <a:spcPts val="0"/>
              </a:spcBef>
              <a:buNone/>
            </a:pPr>
            <a:endParaRPr sz="2000" dirty="0">
              <a:solidFill>
                <a:srgbClr val="000000"/>
              </a:solidFill>
              <a:latin typeface="Arial"/>
              <a:ea typeface="Arial"/>
              <a:cs typeface="Arial"/>
              <a:sym typeface="Arial"/>
            </a:endParaRPr>
          </a:p>
          <a:p>
            <a:pPr marL="0" indent="0">
              <a:spcBef>
                <a:spcPts val="0"/>
              </a:spcBef>
              <a:buNone/>
            </a:pPr>
            <a:r>
              <a:rPr lang="en-US" altLang="zh-TW" sz="2000" dirty="0">
                <a:latin typeface="Arial"/>
                <a:ea typeface="Arial"/>
                <a:cs typeface="Arial"/>
                <a:sym typeface="Arial"/>
              </a:rPr>
              <a:t>          2) Click </a:t>
            </a:r>
            <a:r>
              <a:rPr lang="en-US" altLang="zh-TW" sz="2000" dirty="0">
                <a:solidFill>
                  <a:srgbClr val="000000"/>
                </a:solidFill>
                <a:latin typeface="Arial"/>
                <a:ea typeface="Arial"/>
                <a:cs typeface="Arial"/>
                <a:sym typeface="Arial"/>
              </a:rPr>
              <a:t>button “2.3” and then show the result on the console window.</a:t>
            </a:r>
          </a:p>
          <a:p>
            <a:pPr marL="0" indent="0">
              <a:spcBef>
                <a:spcPts val="0"/>
              </a:spcBef>
              <a:buNone/>
            </a:pPr>
            <a:endParaRPr sz="2000" dirty="0">
              <a:solidFill>
                <a:srgbClr val="000000"/>
              </a:solidFill>
              <a:latin typeface="Arial"/>
              <a:ea typeface="Arial"/>
              <a:cs typeface="Arial"/>
              <a:sym typeface="Arial"/>
            </a:endParaRPr>
          </a:p>
          <a:p>
            <a:pPr marL="357188" indent="-357188">
              <a:spcBef>
                <a:spcPts val="0"/>
              </a:spcBef>
              <a:buClr>
                <a:srgbClr val="000000"/>
              </a:buClr>
            </a:pPr>
            <a:r>
              <a:rPr lang="en-US" sz="2000" dirty="0">
                <a:solidFill>
                  <a:srgbClr val="000000"/>
                </a:solidFill>
                <a:latin typeface="Arial"/>
                <a:ea typeface="Arial"/>
                <a:cs typeface="Arial"/>
              </a:rPr>
              <a:t>Output format:</a:t>
            </a:r>
            <a:endParaRPr lang="en-US" altLang="zh-TW" sz="2000" dirty="0">
              <a:solidFill>
                <a:srgbClr val="000000"/>
              </a:solidFill>
            </a:endParaRPr>
          </a:p>
          <a:p>
            <a:pPr marL="0" indent="0">
              <a:spcBef>
                <a:spcPts val="0"/>
              </a:spcBef>
              <a:buClr>
                <a:srgbClr val="000000"/>
              </a:buClr>
              <a:buNone/>
            </a:pPr>
            <a:r>
              <a:rPr lang="en-US" sz="2000" dirty="0">
                <a:solidFill>
                  <a:srgbClr val="000000"/>
                </a:solidFill>
                <a:latin typeface="Arial"/>
                <a:ea typeface="Arial"/>
                <a:cs typeface="Arial"/>
              </a:rPr>
              <a:t>                                                             </a:t>
            </a:r>
            <a:endParaRPr sz="2000" dirty="0">
              <a:solidFill>
                <a:srgbClr val="000000"/>
              </a:solidFill>
            </a:endParaRPr>
          </a:p>
          <a:p>
            <a:pPr marL="0" lvl="1" indent="0">
              <a:buClr>
                <a:srgbClr val="000000"/>
              </a:buClr>
              <a:buNone/>
            </a:pPr>
            <a:r>
              <a:rPr lang="en-US" sz="2000" dirty="0">
                <a:solidFill>
                  <a:srgbClr val="000000"/>
                </a:solidFill>
              </a:rPr>
              <a:t> </a:t>
            </a:r>
          </a:p>
          <a:p>
            <a:pPr marL="342900" lvl="1" indent="-342900">
              <a:buClr>
                <a:srgbClr val="000000"/>
              </a:buClr>
              <a:buFont typeface="Wingdings" panose="05000000000000000000" pitchFamily="2" charset="2"/>
              <a:buChar char="q"/>
            </a:pPr>
            <a:r>
              <a:rPr lang="en-US" sz="2000" dirty="0">
                <a:solidFill>
                  <a:srgbClr val="000000"/>
                </a:solidFill>
              </a:rPr>
              <a:t>Hint: OpenCV Textbook Chapter 11, </a:t>
            </a:r>
            <a:r>
              <a:rPr lang="en-US" altLang="zh-TW" sz="2000" dirty="0"/>
              <a:t>p.370~402 </a:t>
            </a:r>
            <a:endParaRPr lang="en-US" sz="2000" dirty="0">
              <a:solidFill>
                <a:srgbClr val="000000"/>
              </a:solidFill>
            </a:endParaRPr>
          </a:p>
          <a:p>
            <a:pPr marL="0" lvl="1" indent="0">
              <a:buClr>
                <a:srgbClr val="000000"/>
              </a:buClr>
              <a:buNone/>
            </a:pPr>
            <a:endParaRPr lang="en-US" sz="2000" dirty="0">
              <a:solidFill>
                <a:srgbClr val="000000"/>
              </a:solidFill>
            </a:endParaRPr>
          </a:p>
        </p:txBody>
      </p:sp>
      <p:pic>
        <p:nvPicPr>
          <p:cNvPr id="143" name="Shape 143" descr="擷取.JPG"/>
          <p:cNvPicPr preferRelativeResize="0"/>
          <p:nvPr/>
        </p:nvPicPr>
        <p:blipFill>
          <a:blip r:embed="rId4">
            <a:alphaModFix/>
          </a:blip>
          <a:stretch>
            <a:fillRect/>
          </a:stretch>
        </p:blipFill>
        <p:spPr>
          <a:xfrm>
            <a:off x="3268438" y="1222568"/>
            <a:ext cx="2261732" cy="1014379"/>
          </a:xfrm>
          <a:prstGeom prst="rect">
            <a:avLst/>
          </a:prstGeom>
          <a:noFill/>
          <a:ln>
            <a:noFill/>
          </a:ln>
        </p:spPr>
      </p:pic>
      <p:sp>
        <p:nvSpPr>
          <p:cNvPr id="4" name="Rectangle 3">
            <a:extLst>
              <a:ext uri="{FF2B5EF4-FFF2-40B4-BE49-F238E27FC236}">
                <a16:creationId xmlns:a16="http://schemas.microsoft.com/office/drawing/2014/main" id="{E290A197-E7CB-4558-B723-32DC6C246427}"/>
              </a:ext>
            </a:extLst>
          </p:cNvPr>
          <p:cNvSpPr/>
          <p:nvPr/>
        </p:nvSpPr>
        <p:spPr>
          <a:xfrm>
            <a:off x="7674864" y="3010796"/>
            <a:ext cx="975360" cy="523220"/>
          </a:xfrm>
          <a:prstGeom prst="rect">
            <a:avLst/>
          </a:prstGeom>
        </p:spPr>
        <p:txBody>
          <a:bodyPr wrap="square">
            <a:spAutoFit/>
          </a:bodyPr>
          <a:lstStyle/>
          <a:p>
            <a:r>
              <a:rPr lang="en-US" altLang="zh-TW" dirty="0"/>
              <a:t>(Just an example)</a:t>
            </a:r>
            <a:endParaRPr lang="en-US" dirty="0"/>
          </a:p>
        </p:txBody>
      </p:sp>
      <p:sp>
        <p:nvSpPr>
          <p:cNvPr id="14" name="Rectangle 13">
            <a:extLst>
              <a:ext uri="{FF2B5EF4-FFF2-40B4-BE49-F238E27FC236}">
                <a16:creationId xmlns:a16="http://schemas.microsoft.com/office/drawing/2014/main" id="{3A1677F7-FFFE-41DA-8E92-D49A052D69B2}"/>
              </a:ext>
            </a:extLst>
          </p:cNvPr>
          <p:cNvSpPr/>
          <p:nvPr/>
        </p:nvSpPr>
        <p:spPr>
          <a:xfrm>
            <a:off x="936128" y="4350223"/>
            <a:ext cx="4222406"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TW" dirty="0"/>
              <a:t>(1) List of numbers: 1~15</a:t>
            </a:r>
          </a:p>
          <a:p>
            <a:r>
              <a:rPr lang="en-US" dirty="0"/>
              <a:t>(2) Select 1, then 1.bmp will be applied, and so on</a:t>
            </a:r>
          </a:p>
        </p:txBody>
      </p:sp>
      <p:cxnSp>
        <p:nvCxnSpPr>
          <p:cNvPr id="3" name="Straight Arrow Connector 2">
            <a:extLst>
              <a:ext uri="{FF2B5EF4-FFF2-40B4-BE49-F238E27FC236}">
                <a16:creationId xmlns:a16="http://schemas.microsoft.com/office/drawing/2014/main" id="{50F05A6C-F486-42ED-880A-C2F26E49A81E}"/>
              </a:ext>
            </a:extLst>
          </p:cNvPr>
          <p:cNvCxnSpPr>
            <a:cxnSpLocks/>
            <a:stCxn id="14" idx="3"/>
          </p:cNvCxnSpPr>
          <p:nvPr/>
        </p:nvCxnSpPr>
        <p:spPr>
          <a:xfrm>
            <a:off x="5158534" y="4611833"/>
            <a:ext cx="1207629" cy="6595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矩形 14"/>
          <p:cNvSpPr/>
          <p:nvPr/>
        </p:nvSpPr>
        <p:spPr>
          <a:xfrm>
            <a:off x="6366163" y="5159909"/>
            <a:ext cx="1658774" cy="2069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rotWithShape="1">
          <a:blip r:embed="rId5"/>
          <a:srcRect t="3251" b="4022"/>
          <a:stretch/>
        </p:blipFill>
        <p:spPr>
          <a:xfrm>
            <a:off x="2208172" y="2849862"/>
            <a:ext cx="5402684" cy="851079"/>
          </a:xfrm>
          <a:prstGeom prst="rect">
            <a:avLst/>
          </a:prstGeom>
        </p:spPr>
      </p:pic>
      <p:sp>
        <p:nvSpPr>
          <p:cNvPr id="12" name="文字方塊 11">
            <a:extLst>
              <a:ext uri="{FF2B5EF4-FFF2-40B4-BE49-F238E27FC236}">
                <a16:creationId xmlns:a16="http://schemas.microsoft.com/office/drawing/2014/main" id="{83AB9134-3D8C-44A3-BC2C-33A4B46F10B3}"/>
              </a:ext>
            </a:extLst>
          </p:cNvPr>
          <p:cNvSpPr txBox="1"/>
          <p:nvPr/>
        </p:nvSpPr>
        <p:spPr>
          <a:xfrm>
            <a:off x="7776755" y="66602"/>
            <a:ext cx="1207698" cy="307777"/>
          </a:xfrm>
          <a:prstGeom prst="rect">
            <a:avLst/>
          </a:prstGeom>
          <a:noFill/>
        </p:spPr>
        <p:txBody>
          <a:bodyPr wrap="square" rtlCol="0">
            <a:spAutoFit/>
          </a:bodyPr>
          <a:lstStyle/>
          <a:p>
            <a:r>
              <a:rPr lang="en-US" altLang="zh-TW" dirty="0"/>
              <a:t>(</a:t>
            </a:r>
            <a:r>
              <a:rPr lang="zh-TW" altLang="en-US" dirty="0"/>
              <a:t>出</a:t>
            </a:r>
            <a:r>
              <a:rPr lang="zh-CN" altLang="en-US" dirty="0"/>
              <a:t>題：</a:t>
            </a:r>
            <a:r>
              <a:rPr lang="en-US" altLang="zh-TW" dirty="0"/>
              <a:t>West</a:t>
            </a:r>
            <a:r>
              <a:rPr lang="en-US" altLang="zh-CN" dirty="0"/>
              <a:t>)</a:t>
            </a:r>
            <a:endParaRPr lang="zh-TW"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69197" y="27005"/>
            <a:ext cx="7886699" cy="640508"/>
          </a:xfrm>
          <a:prstGeom prst="rect">
            <a:avLst/>
          </a:prstGeom>
          <a:noFill/>
          <a:ln>
            <a:noFill/>
          </a:ln>
        </p:spPr>
        <p:txBody>
          <a:bodyPr lIns="68569" tIns="34275" rIns="68569" bIns="34275" anchor="ctr" anchorCtr="0">
            <a:noAutofit/>
          </a:bodyPr>
          <a:lstStyle/>
          <a:p>
            <a:pPr marL="1949054" indent="-1949054">
              <a:buSzPct val="25000"/>
            </a:pPr>
            <a:r>
              <a:rPr lang="en-US" sz="2800" b="1" dirty="0">
                <a:latin typeface="Arial"/>
                <a:ea typeface="Arial"/>
                <a:cs typeface="Arial"/>
                <a:sym typeface="Arial"/>
              </a:rPr>
              <a:t>2.4 Find the Distortion Matrix</a:t>
            </a:r>
            <a:r>
              <a:rPr lang="en-US" altLang="zh-TW" sz="2800" b="1" dirty="0">
                <a:ea typeface="Arial"/>
                <a:cs typeface="Arial"/>
                <a:sym typeface="Arial"/>
              </a:rPr>
              <a:t> (4%)</a:t>
            </a:r>
            <a:r>
              <a:rPr lang="en-US" sz="2800" b="1" dirty="0">
                <a:latin typeface="Arial"/>
                <a:ea typeface="Arial"/>
                <a:cs typeface="Arial"/>
                <a:sym typeface="Arial"/>
              </a:rPr>
              <a:t> </a:t>
            </a:r>
          </a:p>
        </p:txBody>
      </p:sp>
      <p:sp>
        <p:nvSpPr>
          <p:cNvPr id="150" name="Shape 150"/>
          <p:cNvSpPr txBox="1">
            <a:spLocks noGrp="1"/>
          </p:cNvSpPr>
          <p:nvPr>
            <p:ph type="sldNum" idx="12"/>
          </p:nvPr>
        </p:nvSpPr>
        <p:spPr>
          <a:xfrm>
            <a:off x="7018319" y="6557152"/>
            <a:ext cx="2057399"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900">
                <a:solidFill>
                  <a:srgbClr val="888888"/>
                </a:solidFill>
                <a:latin typeface="Calibri"/>
                <a:ea typeface="Calibri"/>
                <a:cs typeface="Calibri"/>
                <a:sym typeface="Calibri"/>
              </a:rPr>
              <a:pPr algn="r">
                <a:buSzPct val="25000"/>
              </a:pPr>
              <a:t>12</a:t>
            </a:fld>
            <a:endParaRPr lang="en-US" sz="900">
              <a:solidFill>
                <a:srgbClr val="888888"/>
              </a:solidFill>
              <a:latin typeface="Calibri"/>
              <a:ea typeface="Calibri"/>
              <a:cs typeface="Calibri"/>
              <a:sym typeface="Calibri"/>
            </a:endParaRPr>
          </a:p>
        </p:txBody>
      </p:sp>
      <p:sp>
        <p:nvSpPr>
          <p:cNvPr id="151" name="Shape 151"/>
          <p:cNvSpPr txBox="1">
            <a:spLocks noGrp="1"/>
          </p:cNvSpPr>
          <p:nvPr>
            <p:ph type="body" idx="1"/>
          </p:nvPr>
        </p:nvSpPr>
        <p:spPr>
          <a:xfrm>
            <a:off x="69197" y="626524"/>
            <a:ext cx="8802769" cy="3375164"/>
          </a:xfrm>
          <a:prstGeom prst="rect">
            <a:avLst/>
          </a:prstGeom>
          <a:noFill/>
          <a:ln>
            <a:noFill/>
          </a:ln>
        </p:spPr>
        <p:txBody>
          <a:bodyPr lIns="68569" tIns="34275" rIns="68569" bIns="34275" anchor="t" anchorCtr="0">
            <a:noAutofit/>
          </a:bodyPr>
          <a:lstStyle/>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Given: 15 images</a:t>
            </a:r>
          </a:p>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Q: 1) Find the distortion matrix:</a:t>
            </a:r>
          </a:p>
          <a:p>
            <a:pPr marL="0" indent="0">
              <a:lnSpc>
                <a:spcPct val="100000"/>
              </a:lnSpc>
              <a:spcBef>
                <a:spcPts val="0"/>
              </a:spcBef>
              <a:buClr>
                <a:srgbClr val="000000"/>
              </a:buClr>
              <a:buNone/>
            </a:pPr>
            <a:r>
              <a:rPr lang="en-US" altLang="zh-TW" sz="2000" dirty="0">
                <a:latin typeface="Arial"/>
                <a:ea typeface="Arial"/>
                <a:cs typeface="Arial"/>
                <a:sym typeface="Arial"/>
              </a:rPr>
              <a:t>       </a:t>
            </a:r>
            <a:r>
              <a:rPr lang="en-US" altLang="zh-TW" dirty="0">
                <a:latin typeface="Arial"/>
                <a:ea typeface="Arial"/>
                <a:cs typeface="Arial"/>
                <a:sym typeface="Arial"/>
              </a:rPr>
              <a:t>   </a:t>
            </a:r>
            <a:r>
              <a:rPr lang="en-US" altLang="zh-TW" sz="2000" dirty="0">
                <a:latin typeface="Arial"/>
                <a:ea typeface="Arial"/>
                <a:cs typeface="Arial"/>
                <a:sym typeface="Arial"/>
              </a:rPr>
              <a:t>2) Click </a:t>
            </a:r>
            <a:r>
              <a:rPr lang="en-US" altLang="zh-TW" sz="2000" dirty="0">
                <a:solidFill>
                  <a:srgbClr val="000000"/>
                </a:solidFill>
                <a:latin typeface="Arial"/>
                <a:ea typeface="Arial"/>
                <a:cs typeface="Arial"/>
                <a:sym typeface="Arial"/>
              </a:rPr>
              <a:t>button “2.4” to show the result on the console window.</a:t>
            </a:r>
            <a:endParaRPr sz="2000" dirty="0">
              <a:solidFill>
                <a:srgbClr val="000000"/>
              </a:solidFill>
              <a:latin typeface="Arial"/>
              <a:ea typeface="Arial"/>
              <a:cs typeface="Arial"/>
              <a:sym typeface="Arial"/>
            </a:endParaRPr>
          </a:p>
          <a:p>
            <a:pPr marL="357188" indent="-357188">
              <a:lnSpc>
                <a:spcPct val="100000"/>
              </a:lnSpc>
              <a:spcBef>
                <a:spcPts val="0"/>
              </a:spcBef>
              <a:buClr>
                <a:srgbClr val="000000"/>
              </a:buClr>
            </a:pPr>
            <a:r>
              <a:rPr lang="en-US" sz="2000" dirty="0">
                <a:solidFill>
                  <a:srgbClr val="000000"/>
                </a:solidFill>
              </a:rPr>
              <a:t>Output format:                                                                                           </a:t>
            </a:r>
          </a:p>
          <a:p>
            <a:pPr marL="0" indent="0">
              <a:lnSpc>
                <a:spcPct val="100000"/>
              </a:lnSpc>
              <a:spcBef>
                <a:spcPts val="0"/>
              </a:spcBef>
              <a:buClr>
                <a:srgbClr val="000000"/>
              </a:buClr>
              <a:buNone/>
            </a:pPr>
            <a:r>
              <a:rPr lang="en-US" sz="2000" dirty="0">
                <a:solidFill>
                  <a:srgbClr val="000000"/>
                </a:solidFill>
              </a:rPr>
              <a:t>							       </a:t>
            </a:r>
          </a:p>
          <a:p>
            <a:pPr marL="342900">
              <a:lnSpc>
                <a:spcPct val="100000"/>
              </a:lnSpc>
              <a:spcBef>
                <a:spcPts val="0"/>
              </a:spcBef>
              <a:buClr>
                <a:srgbClr val="000000"/>
              </a:buClr>
            </a:pPr>
            <a:r>
              <a:rPr lang="en-US" sz="2000" dirty="0">
                <a:solidFill>
                  <a:srgbClr val="000000"/>
                </a:solidFill>
              </a:rPr>
              <a:t> Hint:</a:t>
            </a:r>
          </a:p>
          <a:p>
            <a:pPr marL="357188" indent="273050">
              <a:lnSpc>
                <a:spcPct val="100000"/>
              </a:lnSpc>
              <a:spcBef>
                <a:spcPts val="375"/>
              </a:spcBef>
              <a:buFont typeface="Wingdings" panose="05000000000000000000" pitchFamily="2" charset="2"/>
              <a:buChar char="§"/>
            </a:pPr>
            <a:r>
              <a:rPr lang="en-US" sz="2000" dirty="0">
                <a:solidFill>
                  <a:srgbClr val="000000"/>
                </a:solidFill>
              </a:rPr>
              <a:t>Distortion coefficients can be obtained simultaneously with intrinsic parameters</a:t>
            </a:r>
          </a:p>
          <a:p>
            <a:pPr marL="357188" indent="273050">
              <a:lnSpc>
                <a:spcPct val="100000"/>
              </a:lnSpc>
              <a:spcBef>
                <a:spcPts val="375"/>
              </a:spcBef>
              <a:buFont typeface="Wingdings" panose="05000000000000000000" pitchFamily="2" charset="2"/>
              <a:buChar char="§"/>
            </a:pPr>
            <a:r>
              <a:rPr lang="en-US" sz="2000" dirty="0">
                <a:solidFill>
                  <a:srgbClr val="000000"/>
                </a:solidFill>
              </a:rPr>
              <a:t>OpenCV Textbook Chapter 11 (P.398 ~ p.400)</a:t>
            </a:r>
          </a:p>
        </p:txBody>
      </p:sp>
      <p:pic>
        <p:nvPicPr>
          <p:cNvPr id="152" name="Shape 152" descr="擷取.JPG"/>
          <p:cNvPicPr preferRelativeResize="0"/>
          <p:nvPr/>
        </p:nvPicPr>
        <p:blipFill>
          <a:blip r:embed="rId3">
            <a:alphaModFix/>
          </a:blip>
          <a:stretch>
            <a:fillRect/>
          </a:stretch>
        </p:blipFill>
        <p:spPr>
          <a:xfrm>
            <a:off x="4333913" y="910774"/>
            <a:ext cx="2050256" cy="421481"/>
          </a:xfrm>
          <a:prstGeom prst="rect">
            <a:avLst/>
          </a:prstGeom>
          <a:noFill/>
          <a:ln>
            <a:noFill/>
          </a:ln>
        </p:spPr>
      </p:pic>
      <p:sp>
        <p:nvSpPr>
          <p:cNvPr id="2" name="Rectangle 1">
            <a:extLst>
              <a:ext uri="{FF2B5EF4-FFF2-40B4-BE49-F238E27FC236}">
                <a16:creationId xmlns:a16="http://schemas.microsoft.com/office/drawing/2014/main" id="{390D66CD-2296-419A-9CD8-5AB318EB2EB1}"/>
              </a:ext>
            </a:extLst>
          </p:cNvPr>
          <p:cNvSpPr/>
          <p:nvPr/>
        </p:nvSpPr>
        <p:spPr>
          <a:xfrm>
            <a:off x="7905893" y="1626852"/>
            <a:ext cx="1168910" cy="523220"/>
          </a:xfrm>
          <a:prstGeom prst="rect">
            <a:avLst/>
          </a:prstGeom>
        </p:spPr>
        <p:txBody>
          <a:bodyPr wrap="none">
            <a:spAutoFit/>
          </a:bodyPr>
          <a:lstStyle/>
          <a:p>
            <a:pPr>
              <a:buClr>
                <a:srgbClr val="000000"/>
              </a:buClr>
            </a:pPr>
            <a:r>
              <a:rPr lang="en-US" altLang="zh-TW" dirty="0"/>
              <a:t>(Just </a:t>
            </a:r>
          </a:p>
          <a:p>
            <a:pPr>
              <a:buClr>
                <a:srgbClr val="000000"/>
              </a:buClr>
            </a:pPr>
            <a:r>
              <a:rPr lang="en-US" altLang="zh-TW" dirty="0"/>
              <a:t>an example)</a:t>
            </a:r>
            <a:endParaRPr lang="en-US" dirty="0"/>
          </a:p>
        </p:txBody>
      </p:sp>
      <p:pic>
        <p:nvPicPr>
          <p:cNvPr id="5" name="圖片 4"/>
          <p:cNvPicPr>
            <a:picLocks noChangeAspect="1"/>
          </p:cNvPicPr>
          <p:nvPr/>
        </p:nvPicPr>
        <p:blipFill>
          <a:blip r:embed="rId4"/>
          <a:stretch>
            <a:fillRect/>
          </a:stretch>
        </p:blipFill>
        <p:spPr>
          <a:xfrm>
            <a:off x="2173224" y="1711165"/>
            <a:ext cx="5732669" cy="438907"/>
          </a:xfrm>
          <a:prstGeom prst="rect">
            <a:avLst/>
          </a:prstGeom>
        </p:spPr>
      </p:pic>
      <p:sp>
        <p:nvSpPr>
          <p:cNvPr id="10" name="文字方塊 9">
            <a:extLst>
              <a:ext uri="{FF2B5EF4-FFF2-40B4-BE49-F238E27FC236}">
                <a16:creationId xmlns:a16="http://schemas.microsoft.com/office/drawing/2014/main" id="{426FF818-14CC-47EE-A4E3-13DE7BB91831}"/>
              </a:ext>
            </a:extLst>
          </p:cNvPr>
          <p:cNvSpPr txBox="1"/>
          <p:nvPr/>
        </p:nvSpPr>
        <p:spPr>
          <a:xfrm>
            <a:off x="7776755" y="66602"/>
            <a:ext cx="1207698" cy="307777"/>
          </a:xfrm>
          <a:prstGeom prst="rect">
            <a:avLst/>
          </a:prstGeom>
          <a:noFill/>
        </p:spPr>
        <p:txBody>
          <a:bodyPr wrap="square" rtlCol="0">
            <a:spAutoFit/>
          </a:bodyPr>
          <a:lstStyle/>
          <a:p>
            <a:r>
              <a:rPr lang="en-US" altLang="zh-TW" dirty="0"/>
              <a:t>(</a:t>
            </a:r>
            <a:r>
              <a:rPr lang="zh-TW" altLang="en-US" dirty="0"/>
              <a:t>出</a:t>
            </a:r>
            <a:r>
              <a:rPr lang="zh-CN" altLang="en-US" dirty="0"/>
              <a:t>題：</a:t>
            </a:r>
            <a:r>
              <a:rPr lang="en-US" altLang="zh-TW" dirty="0"/>
              <a:t>West</a:t>
            </a:r>
            <a:r>
              <a:rPr lang="en-US" altLang="zh-CN" dirty="0"/>
              <a:t>)</a:t>
            </a:r>
            <a:endParaRPr lang="zh-TW" altLang="en-US" dirty="0"/>
          </a:p>
        </p:txBody>
      </p:sp>
      <p:pic>
        <p:nvPicPr>
          <p:cNvPr id="3" name="圖片 2">
            <a:extLst>
              <a:ext uri="{FF2B5EF4-FFF2-40B4-BE49-F238E27FC236}">
                <a16:creationId xmlns:a16="http://schemas.microsoft.com/office/drawing/2014/main" id="{27BA3B02-F640-4765-843B-D291EC84B49F}"/>
              </a:ext>
            </a:extLst>
          </p:cNvPr>
          <p:cNvPicPr>
            <a:picLocks noChangeAspect="1"/>
          </p:cNvPicPr>
          <p:nvPr/>
        </p:nvPicPr>
        <p:blipFill>
          <a:blip r:embed="rId5"/>
          <a:stretch>
            <a:fillRect/>
          </a:stretch>
        </p:blipFill>
        <p:spPr>
          <a:xfrm>
            <a:off x="5557221" y="3268224"/>
            <a:ext cx="2629267" cy="3467584"/>
          </a:xfrm>
          <a:prstGeom prst="rect">
            <a:avLst/>
          </a:prstGeom>
        </p:spPr>
      </p:pic>
      <p:sp>
        <p:nvSpPr>
          <p:cNvPr id="12" name="矩形 11"/>
          <p:cNvSpPr/>
          <p:nvPr/>
        </p:nvSpPr>
        <p:spPr>
          <a:xfrm>
            <a:off x="5936673" y="5409482"/>
            <a:ext cx="1950747" cy="31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2" name="圖片 1">
            <a:extLst>
              <a:ext uri="{FF2B5EF4-FFF2-40B4-BE49-F238E27FC236}">
                <a16:creationId xmlns:a16="http://schemas.microsoft.com/office/drawing/2014/main" id="{F9DFA245-7BE6-43B1-AA1D-E271212FDB2E}"/>
              </a:ext>
            </a:extLst>
          </p:cNvPr>
          <p:cNvPicPr>
            <a:picLocks noChangeAspect="1"/>
          </p:cNvPicPr>
          <p:nvPr/>
        </p:nvPicPr>
        <p:blipFill>
          <a:blip r:embed="rId5"/>
          <a:stretch>
            <a:fillRect/>
          </a:stretch>
        </p:blipFill>
        <p:spPr>
          <a:xfrm>
            <a:off x="423575" y="3050782"/>
            <a:ext cx="2866315" cy="3780213"/>
          </a:xfrm>
          <a:prstGeom prst="rect">
            <a:avLst/>
          </a:prstGeom>
        </p:spPr>
      </p:pic>
      <p:sp>
        <p:nvSpPr>
          <p:cNvPr id="149" name="Shape 149"/>
          <p:cNvSpPr txBox="1">
            <a:spLocks noGrp="1"/>
          </p:cNvSpPr>
          <p:nvPr>
            <p:ph type="title"/>
          </p:nvPr>
        </p:nvSpPr>
        <p:spPr>
          <a:xfrm>
            <a:off x="69197" y="27005"/>
            <a:ext cx="7886699" cy="640508"/>
          </a:xfrm>
          <a:prstGeom prst="rect">
            <a:avLst/>
          </a:prstGeom>
          <a:noFill/>
          <a:ln>
            <a:noFill/>
          </a:ln>
        </p:spPr>
        <p:txBody>
          <a:bodyPr lIns="68569" tIns="34275" rIns="68569" bIns="34275" anchor="ctr" anchorCtr="0">
            <a:noAutofit/>
          </a:bodyPr>
          <a:lstStyle/>
          <a:p>
            <a:pPr marL="1949054" indent="-1949054">
              <a:buSzPct val="25000"/>
            </a:pPr>
            <a:r>
              <a:rPr lang="en-US" sz="2800" b="1" dirty="0">
                <a:latin typeface="Arial"/>
                <a:ea typeface="Arial"/>
                <a:cs typeface="Arial"/>
                <a:sym typeface="Arial"/>
              </a:rPr>
              <a:t>2.5 Show the </a:t>
            </a:r>
            <a:r>
              <a:rPr lang="en-US" altLang="zh-TW" sz="2800" b="1" dirty="0">
                <a:latin typeface="Arial"/>
                <a:ea typeface="Arial"/>
                <a:cs typeface="Arial"/>
              </a:rPr>
              <a:t>undistorted</a:t>
            </a:r>
            <a:r>
              <a:rPr lang="en-US" altLang="zh-TW" sz="2800" dirty="0">
                <a:latin typeface="Calibri" panose="020F0502020204030204" pitchFamily="34" charset="0"/>
                <a:cs typeface="Calibri" panose="020F0502020204030204" pitchFamily="34" charset="0"/>
              </a:rPr>
              <a:t>  </a:t>
            </a:r>
            <a:r>
              <a:rPr lang="en-US" sz="2800" b="1" dirty="0">
                <a:latin typeface="Arial"/>
                <a:ea typeface="Arial"/>
                <a:cs typeface="Arial"/>
                <a:sym typeface="Arial"/>
              </a:rPr>
              <a:t>result</a:t>
            </a:r>
            <a:r>
              <a:rPr lang="en-US" altLang="zh-TW" sz="2800" b="1" dirty="0">
                <a:ea typeface="Arial"/>
                <a:cs typeface="Arial"/>
                <a:sym typeface="Arial"/>
              </a:rPr>
              <a:t> (4%) </a:t>
            </a:r>
            <a:endParaRPr lang="en-US" sz="2800" b="1" dirty="0">
              <a:latin typeface="Arial"/>
              <a:ea typeface="Arial"/>
              <a:cs typeface="Arial"/>
              <a:sym typeface="Arial"/>
            </a:endParaRPr>
          </a:p>
        </p:txBody>
      </p:sp>
      <p:sp>
        <p:nvSpPr>
          <p:cNvPr id="150" name="Shape 150"/>
          <p:cNvSpPr txBox="1">
            <a:spLocks noGrp="1"/>
          </p:cNvSpPr>
          <p:nvPr>
            <p:ph type="sldNum" idx="12"/>
          </p:nvPr>
        </p:nvSpPr>
        <p:spPr>
          <a:xfrm>
            <a:off x="7018319" y="6557152"/>
            <a:ext cx="2057399"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900">
                <a:solidFill>
                  <a:srgbClr val="888888"/>
                </a:solidFill>
                <a:latin typeface="Calibri"/>
                <a:ea typeface="Calibri"/>
                <a:cs typeface="Calibri"/>
                <a:sym typeface="Calibri"/>
              </a:rPr>
              <a:pPr algn="r">
                <a:buSzPct val="25000"/>
              </a:pPr>
              <a:t>13</a:t>
            </a:fld>
            <a:endParaRPr lang="en-US" sz="900">
              <a:solidFill>
                <a:srgbClr val="888888"/>
              </a:solidFill>
              <a:latin typeface="Calibri"/>
              <a:ea typeface="Calibri"/>
              <a:cs typeface="Calibri"/>
              <a:sym typeface="Calibri"/>
            </a:endParaRPr>
          </a:p>
        </p:txBody>
      </p:sp>
      <p:sp>
        <p:nvSpPr>
          <p:cNvPr id="151" name="Shape 151"/>
          <p:cNvSpPr txBox="1">
            <a:spLocks noGrp="1"/>
          </p:cNvSpPr>
          <p:nvPr>
            <p:ph type="body" idx="1"/>
          </p:nvPr>
        </p:nvSpPr>
        <p:spPr>
          <a:xfrm>
            <a:off x="69197" y="626524"/>
            <a:ext cx="8802769" cy="2208116"/>
          </a:xfrm>
          <a:prstGeom prst="rect">
            <a:avLst/>
          </a:prstGeom>
          <a:noFill/>
          <a:ln>
            <a:noFill/>
          </a:ln>
        </p:spPr>
        <p:txBody>
          <a:bodyPr lIns="68569" tIns="34275" rIns="68569" bIns="34275" anchor="t" anchorCtr="0">
            <a:noAutofit/>
          </a:bodyPr>
          <a:lstStyle/>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Given: 15 images</a:t>
            </a:r>
          </a:p>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Q: 1) Undistort the chessboard images.</a:t>
            </a:r>
          </a:p>
          <a:p>
            <a:pPr marL="0" indent="0">
              <a:lnSpc>
                <a:spcPct val="100000"/>
              </a:lnSpc>
              <a:spcBef>
                <a:spcPts val="0"/>
              </a:spcBef>
              <a:buClr>
                <a:srgbClr val="000000"/>
              </a:buClr>
              <a:buNone/>
            </a:pPr>
            <a:r>
              <a:rPr lang="en-US" altLang="zh-TW" sz="2000" dirty="0">
                <a:latin typeface="Arial"/>
                <a:ea typeface="Arial"/>
                <a:cs typeface="Arial"/>
                <a:sym typeface="Arial"/>
              </a:rPr>
              <a:t>       </a:t>
            </a:r>
            <a:r>
              <a:rPr lang="en-US" altLang="zh-TW" dirty="0">
                <a:latin typeface="Arial"/>
                <a:ea typeface="Arial"/>
                <a:cs typeface="Arial"/>
                <a:sym typeface="Arial"/>
              </a:rPr>
              <a:t>   </a:t>
            </a:r>
            <a:r>
              <a:rPr lang="en-US" altLang="zh-TW" sz="2000" dirty="0">
                <a:ea typeface="Arial"/>
                <a:cs typeface="Arial"/>
                <a:sym typeface="Arial"/>
              </a:rPr>
              <a:t>2) Show distorted and undistorted images</a:t>
            </a:r>
            <a:r>
              <a:rPr lang="en-US" altLang="zh-TW" sz="2000" dirty="0">
                <a:solidFill>
                  <a:srgbClr val="000000"/>
                </a:solidFill>
                <a:latin typeface="Arial"/>
                <a:ea typeface="Arial"/>
                <a:cs typeface="Arial"/>
                <a:sym typeface="Arial"/>
              </a:rPr>
              <a:t>.</a:t>
            </a:r>
            <a:r>
              <a:rPr lang="en-US" sz="2000" dirty="0">
                <a:solidFill>
                  <a:srgbClr val="000000"/>
                </a:solidFill>
              </a:rPr>
              <a:t>				       </a:t>
            </a:r>
          </a:p>
          <a:p>
            <a:pPr marL="342900">
              <a:lnSpc>
                <a:spcPct val="100000"/>
              </a:lnSpc>
              <a:spcBef>
                <a:spcPts val="0"/>
              </a:spcBef>
              <a:buClr>
                <a:srgbClr val="000000"/>
              </a:buClr>
            </a:pPr>
            <a:r>
              <a:rPr lang="en-US" sz="2000" dirty="0">
                <a:solidFill>
                  <a:srgbClr val="000000"/>
                </a:solidFill>
              </a:rPr>
              <a:t> Hint:</a:t>
            </a:r>
          </a:p>
          <a:p>
            <a:pPr marL="357188" indent="273050">
              <a:lnSpc>
                <a:spcPct val="100000"/>
              </a:lnSpc>
              <a:spcBef>
                <a:spcPts val="375"/>
              </a:spcBef>
              <a:buFont typeface="Wingdings" panose="05000000000000000000" pitchFamily="2" charset="2"/>
              <a:buChar char="§"/>
            </a:pPr>
            <a:r>
              <a:rPr lang="en-US" sz="2000" dirty="0">
                <a:solidFill>
                  <a:srgbClr val="000000"/>
                </a:solidFill>
              </a:rPr>
              <a:t>cv::</a:t>
            </a:r>
            <a:r>
              <a:rPr lang="en-US" altLang="zh-TW" sz="2000" dirty="0"/>
              <a:t>undistort(…) or cv::</a:t>
            </a:r>
            <a:r>
              <a:rPr lang="en-US" altLang="zh-TW" sz="2000" dirty="0" err="1"/>
              <a:t>initUndistortRectifyMap</a:t>
            </a:r>
            <a:r>
              <a:rPr lang="en-US" altLang="zh-TW" sz="2000" dirty="0"/>
              <a:t>(…)</a:t>
            </a:r>
            <a:endParaRPr lang="en-US" sz="2000" dirty="0">
              <a:solidFill>
                <a:srgbClr val="000000"/>
              </a:solidFill>
            </a:endParaRPr>
          </a:p>
          <a:p>
            <a:pPr marL="357188" indent="273050">
              <a:lnSpc>
                <a:spcPct val="100000"/>
              </a:lnSpc>
              <a:spcBef>
                <a:spcPts val="375"/>
              </a:spcBef>
              <a:buFont typeface="Wingdings" panose="05000000000000000000" pitchFamily="2" charset="2"/>
              <a:buChar char="§"/>
            </a:pPr>
            <a:r>
              <a:rPr lang="en-US" sz="2000" dirty="0">
                <a:solidFill>
                  <a:srgbClr val="000000"/>
                </a:solidFill>
              </a:rPr>
              <a:t>OpenCV Textbook Chapter 11 (P.398 ~ p.400)</a:t>
            </a:r>
          </a:p>
        </p:txBody>
      </p:sp>
      <p:sp>
        <p:nvSpPr>
          <p:cNvPr id="12" name="矩形 11"/>
          <p:cNvSpPr/>
          <p:nvPr/>
        </p:nvSpPr>
        <p:spPr>
          <a:xfrm>
            <a:off x="911352" y="5812162"/>
            <a:ext cx="1979630" cy="31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resul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34697" y="3488344"/>
            <a:ext cx="5341021" cy="3004324"/>
          </a:xfrm>
          <a:prstGeom prst="rect">
            <a:avLst/>
          </a:prstGeom>
        </p:spPr>
      </p:pic>
      <p:sp>
        <p:nvSpPr>
          <p:cNvPr id="4" name="文字方塊 3"/>
          <p:cNvSpPr txBox="1"/>
          <p:nvPr/>
        </p:nvSpPr>
        <p:spPr>
          <a:xfrm>
            <a:off x="4624310" y="3180567"/>
            <a:ext cx="1445587" cy="307777"/>
          </a:xfrm>
          <a:prstGeom prst="rect">
            <a:avLst/>
          </a:prstGeom>
          <a:noFill/>
        </p:spPr>
        <p:txBody>
          <a:bodyPr wrap="square" rtlCol="0">
            <a:spAutoFit/>
          </a:bodyPr>
          <a:lstStyle/>
          <a:p>
            <a:r>
              <a:rPr lang="en-US" altLang="zh-TW" dirty="0"/>
              <a:t>Distorted image</a:t>
            </a:r>
            <a:endParaRPr lang="zh-TW" altLang="en-US" dirty="0"/>
          </a:p>
        </p:txBody>
      </p:sp>
      <p:sp>
        <p:nvSpPr>
          <p:cNvPr id="14" name="文字方塊 13"/>
          <p:cNvSpPr txBox="1"/>
          <p:nvPr/>
        </p:nvSpPr>
        <p:spPr>
          <a:xfrm>
            <a:off x="7171271" y="3179022"/>
            <a:ext cx="1751494" cy="307777"/>
          </a:xfrm>
          <a:prstGeom prst="rect">
            <a:avLst/>
          </a:prstGeom>
          <a:noFill/>
        </p:spPr>
        <p:txBody>
          <a:bodyPr wrap="square" rtlCol="0">
            <a:spAutoFit/>
          </a:bodyPr>
          <a:lstStyle/>
          <a:p>
            <a:r>
              <a:rPr lang="en-US" altLang="zh-TW" dirty="0"/>
              <a:t>Undistorted image</a:t>
            </a:r>
            <a:endParaRPr lang="zh-TW" altLang="en-US" dirty="0"/>
          </a:p>
        </p:txBody>
      </p:sp>
      <p:sp>
        <p:nvSpPr>
          <p:cNvPr id="10" name="文字方塊 9">
            <a:extLst>
              <a:ext uri="{FF2B5EF4-FFF2-40B4-BE49-F238E27FC236}">
                <a16:creationId xmlns:a16="http://schemas.microsoft.com/office/drawing/2014/main" id="{9496AF47-9517-4820-8E94-2AB0E32EE1ED}"/>
              </a:ext>
            </a:extLst>
          </p:cNvPr>
          <p:cNvSpPr txBox="1"/>
          <p:nvPr/>
        </p:nvSpPr>
        <p:spPr>
          <a:xfrm>
            <a:off x="7776755" y="66602"/>
            <a:ext cx="1207698" cy="307777"/>
          </a:xfrm>
          <a:prstGeom prst="rect">
            <a:avLst/>
          </a:prstGeom>
          <a:noFill/>
        </p:spPr>
        <p:txBody>
          <a:bodyPr wrap="square" rtlCol="0">
            <a:spAutoFit/>
          </a:bodyPr>
          <a:lstStyle/>
          <a:p>
            <a:r>
              <a:rPr lang="en-US" altLang="zh-TW" dirty="0"/>
              <a:t>(</a:t>
            </a:r>
            <a:r>
              <a:rPr lang="zh-TW" altLang="en-US" dirty="0"/>
              <a:t>出</a:t>
            </a:r>
            <a:r>
              <a:rPr lang="zh-CN" altLang="en-US" dirty="0"/>
              <a:t>題：</a:t>
            </a:r>
            <a:r>
              <a:rPr lang="en-US" altLang="zh-TW" dirty="0"/>
              <a:t>West</a:t>
            </a:r>
            <a:r>
              <a:rPr lang="en-US" altLang="zh-CN" dirty="0"/>
              <a:t>)</a:t>
            </a:r>
            <a:endParaRPr lang="zh-TW" altLang="en-US" dirty="0"/>
          </a:p>
        </p:txBody>
      </p:sp>
    </p:spTree>
    <p:extLst>
      <p:ext uri="{BB962C8B-B14F-4D97-AF65-F5344CB8AC3E}">
        <p14:creationId xmlns:p14="http://schemas.microsoft.com/office/powerpoint/2010/main" val="5796509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5020574" cy="784167"/>
          </a:xfrm>
        </p:spPr>
        <p:txBody>
          <a:bodyPr/>
          <a:lstStyle/>
          <a:p>
            <a:r>
              <a:rPr lang="en-US" sz="2800" b="1" dirty="0"/>
              <a:t>3. </a:t>
            </a:r>
            <a:r>
              <a:rPr lang="en-US" altLang="zh-TW" sz="2800" b="1" dirty="0">
                <a:ea typeface="Arial"/>
                <a:cs typeface="Arial"/>
                <a:sym typeface="Arial"/>
              </a:rPr>
              <a:t>(20%) </a:t>
            </a:r>
            <a:r>
              <a:rPr lang="en-US" altLang="zh-TW" sz="2800" b="1" dirty="0">
                <a:cs typeface="Arial"/>
              </a:rPr>
              <a:t>Augmented Reality </a:t>
            </a:r>
            <a:endParaRPr lang="en-US" sz="2800" b="1" dirty="0"/>
          </a:p>
        </p:txBody>
      </p:sp>
      <p:sp>
        <p:nvSpPr>
          <p:cNvPr id="3" name="文字版面配置區 2"/>
          <p:cNvSpPr>
            <a:spLocks noGrp="1"/>
          </p:cNvSpPr>
          <p:nvPr>
            <p:ph type="body" idx="1"/>
          </p:nvPr>
        </p:nvSpPr>
        <p:spPr>
          <a:xfrm>
            <a:off x="128872" y="524663"/>
            <a:ext cx="5020574" cy="1137882"/>
          </a:xfrm>
        </p:spPr>
        <p:txBody>
          <a:bodyPr/>
          <a:lstStyle/>
          <a:p>
            <a:pPr marL="200025" indent="157163">
              <a:lnSpc>
                <a:spcPct val="100000"/>
              </a:lnSpc>
              <a:buNone/>
            </a:pPr>
            <a:r>
              <a:rPr lang="en-US" altLang="zh-TW" sz="2400" dirty="0">
                <a:latin typeface="Calibri" panose="020F0502020204030204" pitchFamily="34" charset="0"/>
                <a:cs typeface="Calibri" panose="020F0502020204030204" pitchFamily="34" charset="0"/>
              </a:rPr>
              <a:t>3.1 (10%)</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Show words on board</a:t>
            </a:r>
          </a:p>
          <a:p>
            <a:pPr marL="200025" lvl="1" indent="157163">
              <a:lnSpc>
                <a:spcPct val="100000"/>
              </a:lnSpc>
              <a:buNone/>
            </a:pPr>
            <a:r>
              <a:rPr lang="en-US" altLang="zh-TW" dirty="0">
                <a:latin typeface="Calibri" panose="020F0502020204030204" pitchFamily="34" charset="0"/>
                <a:cs typeface="Calibri" panose="020F0502020204030204" pitchFamily="34" charset="0"/>
              </a:rPr>
              <a:t>3</a:t>
            </a:r>
            <a:r>
              <a:rPr lang="en-US" altLang="zh-TW" sz="2400" dirty="0">
                <a:latin typeface="Calibri" panose="020F0502020204030204" pitchFamily="34" charset="0"/>
                <a:cs typeface="Calibri" panose="020F0502020204030204" pitchFamily="34" charset="0"/>
              </a:rPr>
              <a:t>.2 (10%)</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Show words vertically</a:t>
            </a:r>
          </a:p>
        </p:txBody>
      </p:sp>
      <p:sp>
        <p:nvSpPr>
          <p:cNvPr id="4" name="Shape 132">
            <a:extLst>
              <a:ext uri="{FF2B5EF4-FFF2-40B4-BE49-F238E27FC236}">
                <a16:creationId xmlns:a16="http://schemas.microsoft.com/office/drawing/2014/main" id="{E693A50F-A2F1-4243-A447-D56607687812}"/>
              </a:ext>
            </a:extLst>
          </p:cNvPr>
          <p:cNvSpPr txBox="1">
            <a:spLocks noGrp="1"/>
          </p:cNvSpPr>
          <p:nvPr>
            <p:ph type="sldNum" idx="12"/>
          </p:nvPr>
        </p:nvSpPr>
        <p:spPr>
          <a:xfrm>
            <a:off x="7086601" y="6561368"/>
            <a:ext cx="2057399"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900">
                <a:solidFill>
                  <a:srgbClr val="888888"/>
                </a:solidFill>
                <a:latin typeface="Calibri"/>
                <a:ea typeface="Calibri"/>
                <a:cs typeface="Calibri"/>
                <a:sym typeface="Calibri"/>
              </a:rPr>
              <a:pPr algn="r">
                <a:buSzPct val="25000"/>
              </a:pPr>
              <a:t>14</a:t>
            </a:fld>
            <a:endParaRPr lang="en-US" sz="900">
              <a:solidFill>
                <a:srgbClr val="888888"/>
              </a:solidFill>
              <a:latin typeface="Calibri"/>
              <a:ea typeface="Calibri"/>
              <a:cs typeface="Calibri"/>
              <a:sym typeface="Calibri"/>
            </a:endParaRPr>
          </a:p>
        </p:txBody>
      </p:sp>
      <p:sp>
        <p:nvSpPr>
          <p:cNvPr id="6" name="文字方塊 5"/>
          <p:cNvSpPr txBox="1"/>
          <p:nvPr/>
        </p:nvSpPr>
        <p:spPr>
          <a:xfrm>
            <a:off x="7776755" y="66602"/>
            <a:ext cx="1207698" cy="307777"/>
          </a:xfrm>
          <a:prstGeom prst="rect">
            <a:avLst/>
          </a:prstGeom>
          <a:noFill/>
        </p:spPr>
        <p:txBody>
          <a:bodyPr wrap="square" rtlCol="0">
            <a:spAutoFit/>
          </a:bodyPr>
          <a:lstStyle/>
          <a:p>
            <a:r>
              <a:rPr lang="en-US" altLang="zh-TW" dirty="0"/>
              <a:t>(</a:t>
            </a:r>
            <a:r>
              <a:rPr lang="zh-TW" altLang="en-US" dirty="0"/>
              <a:t>出</a:t>
            </a:r>
            <a:r>
              <a:rPr lang="zh-CN" altLang="en-US" dirty="0"/>
              <a:t>題：</a:t>
            </a:r>
            <a:r>
              <a:rPr lang="en-US" altLang="zh-CN" dirty="0" err="1"/>
              <a:t>Keter</a:t>
            </a:r>
            <a:r>
              <a:rPr lang="en-US" altLang="zh-CN" dirty="0"/>
              <a:t>)</a:t>
            </a:r>
            <a:endParaRPr lang="zh-TW" altLang="en-US" dirty="0"/>
          </a:p>
        </p:txBody>
      </p:sp>
      <p:pic>
        <p:nvPicPr>
          <p:cNvPr id="5" name="圖片 4">
            <a:extLst>
              <a:ext uri="{FF2B5EF4-FFF2-40B4-BE49-F238E27FC236}">
                <a16:creationId xmlns:a16="http://schemas.microsoft.com/office/drawing/2014/main" id="{22794EC1-34F1-490F-BD6A-F4F06B0D22AF}"/>
              </a:ext>
            </a:extLst>
          </p:cNvPr>
          <p:cNvPicPr>
            <a:picLocks noChangeAspect="1"/>
          </p:cNvPicPr>
          <p:nvPr/>
        </p:nvPicPr>
        <p:blipFill>
          <a:blip r:embed="rId2"/>
          <a:stretch>
            <a:fillRect/>
          </a:stretch>
        </p:blipFill>
        <p:spPr>
          <a:xfrm>
            <a:off x="5149446" y="1967345"/>
            <a:ext cx="3156274" cy="2544343"/>
          </a:xfrm>
          <a:prstGeom prst="rect">
            <a:avLst/>
          </a:prstGeom>
        </p:spPr>
      </p:pic>
    </p:spTree>
    <p:extLst>
      <p:ext uri="{BB962C8B-B14F-4D97-AF65-F5344CB8AC3E}">
        <p14:creationId xmlns:p14="http://schemas.microsoft.com/office/powerpoint/2010/main" val="3913198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35" name="Shape 158">
            <a:extLst>
              <a:ext uri="{FF2B5EF4-FFF2-40B4-BE49-F238E27FC236}">
                <a16:creationId xmlns:a16="http://schemas.microsoft.com/office/drawing/2014/main" id="{165AC61A-3A28-4DF7-BB1A-D51C90655C8C}"/>
              </a:ext>
            </a:extLst>
          </p:cNvPr>
          <p:cNvSpPr txBox="1">
            <a:spLocks noGrp="1"/>
          </p:cNvSpPr>
          <p:nvPr>
            <p:ph type="body" idx="1"/>
          </p:nvPr>
        </p:nvSpPr>
        <p:spPr>
          <a:xfrm>
            <a:off x="74082" y="512517"/>
            <a:ext cx="8765888" cy="2393472"/>
          </a:xfrm>
          <a:prstGeom prst="rect">
            <a:avLst/>
          </a:prstGeom>
          <a:noFill/>
          <a:ln>
            <a:noFill/>
          </a:ln>
        </p:spPr>
        <p:txBody>
          <a:bodyPr lIns="68569" tIns="34275" rIns="68569" bIns="34275" anchor="t" anchorCtr="0">
            <a:noAutofit/>
          </a:bodyPr>
          <a:lstStyle/>
          <a:p>
            <a:pPr marL="357188" indent="-357188">
              <a:lnSpc>
                <a:spcPct val="100000"/>
              </a:lnSpc>
              <a:spcBef>
                <a:spcPts val="0"/>
              </a:spcBef>
            </a:pPr>
            <a:r>
              <a:rPr lang="en-US" sz="1800" dirty="0">
                <a:latin typeface="Arial"/>
                <a:ea typeface="Arial"/>
                <a:cs typeface="Arial"/>
                <a:sym typeface="Arial"/>
              </a:rPr>
              <a:t>Given: 5 images: 1~5.bmp</a:t>
            </a:r>
          </a:p>
          <a:p>
            <a:pPr marL="357188" indent="-357188">
              <a:lnSpc>
                <a:spcPct val="100000"/>
              </a:lnSpc>
              <a:spcBef>
                <a:spcPts val="0"/>
              </a:spcBef>
            </a:pPr>
            <a:r>
              <a:rPr lang="en-US" sz="1800" dirty="0">
                <a:latin typeface="Arial"/>
                <a:ea typeface="Arial"/>
                <a:cs typeface="Arial"/>
                <a:sym typeface="Arial"/>
              </a:rPr>
              <a:t>Q: </a:t>
            </a:r>
          </a:p>
          <a:p>
            <a:pPr marL="989013" lvl="1" indent="-365125">
              <a:lnSpc>
                <a:spcPct val="100000"/>
              </a:lnSpc>
              <a:spcBef>
                <a:spcPts val="0"/>
              </a:spcBef>
              <a:buNone/>
            </a:pPr>
            <a:r>
              <a:rPr lang="en-US" sz="1800" dirty="0">
                <a:latin typeface="Arial"/>
                <a:ea typeface="Arial"/>
                <a:cs typeface="Arial"/>
                <a:sym typeface="Arial"/>
              </a:rPr>
              <a:t>1) Calibrate 5 images to get </a:t>
            </a:r>
            <a:r>
              <a:rPr lang="en-US" altLang="zh-CN" sz="1800" dirty="0">
                <a:latin typeface="Arial"/>
                <a:ea typeface="Arial"/>
                <a:cs typeface="Arial"/>
                <a:sym typeface="Arial"/>
              </a:rPr>
              <a:t>intrinsic, distortion and extrinsic parameters</a:t>
            </a:r>
          </a:p>
          <a:p>
            <a:pPr marL="989013" lvl="1" indent="-365125">
              <a:lnSpc>
                <a:spcPct val="100000"/>
              </a:lnSpc>
              <a:spcBef>
                <a:spcPts val="0"/>
              </a:spcBef>
              <a:buNone/>
            </a:pPr>
            <a:r>
              <a:rPr lang="en-US" sz="1800" dirty="0">
                <a:latin typeface="Arial"/>
                <a:ea typeface="Arial"/>
                <a:cs typeface="Arial"/>
                <a:sym typeface="Arial"/>
              </a:rPr>
              <a:t>2) Input a </a:t>
            </a:r>
            <a:r>
              <a:rPr lang="en-US" sz="1800" dirty="0">
                <a:solidFill>
                  <a:srgbClr val="FF0000"/>
                </a:solidFill>
                <a:latin typeface="Arial"/>
                <a:ea typeface="Arial"/>
                <a:cs typeface="Arial"/>
                <a:sym typeface="Arial"/>
              </a:rPr>
              <a:t>“Word”</a:t>
            </a:r>
            <a:r>
              <a:rPr lang="en-US" sz="1800" dirty="0">
                <a:latin typeface="Arial"/>
                <a:ea typeface="Arial"/>
                <a:cs typeface="Arial"/>
                <a:sym typeface="Arial"/>
              </a:rPr>
              <a:t> less than 6 char</a:t>
            </a:r>
            <a:r>
              <a:rPr lang="en-US" altLang="zh-TW" sz="1800" dirty="0">
                <a:latin typeface="Arial"/>
                <a:ea typeface="Arial"/>
                <a:cs typeface="Arial"/>
                <a:sym typeface="Arial"/>
              </a:rPr>
              <a:t> in English in the </a:t>
            </a:r>
            <a:r>
              <a:rPr lang="en-US" altLang="zh-TW" sz="1800" dirty="0" err="1">
                <a:latin typeface="Arial"/>
                <a:ea typeface="Arial"/>
                <a:cs typeface="Arial"/>
                <a:sym typeface="Arial"/>
              </a:rPr>
              <a:t>textEdit</a:t>
            </a:r>
            <a:r>
              <a:rPr lang="en-US" altLang="zh-TW" sz="1800" dirty="0">
                <a:latin typeface="Arial"/>
                <a:ea typeface="Arial"/>
                <a:cs typeface="Arial"/>
                <a:sym typeface="Arial"/>
              </a:rPr>
              <a:t> box</a:t>
            </a:r>
          </a:p>
          <a:p>
            <a:pPr marL="989013" lvl="1" indent="-365125">
              <a:lnSpc>
                <a:spcPct val="100000"/>
              </a:lnSpc>
              <a:spcBef>
                <a:spcPts val="0"/>
              </a:spcBef>
              <a:buNone/>
            </a:pPr>
            <a:r>
              <a:rPr lang="en-US" sz="1800" dirty="0">
                <a:latin typeface="Arial"/>
                <a:ea typeface="Arial"/>
                <a:cs typeface="Arial"/>
                <a:sym typeface="Arial"/>
              </a:rPr>
              <a:t>3) D</a:t>
            </a:r>
            <a:r>
              <a:rPr lang="en-US" altLang="zh-TW" sz="1800" dirty="0">
                <a:latin typeface="Arial"/>
                <a:ea typeface="Arial"/>
                <a:cs typeface="Arial"/>
                <a:sym typeface="Arial"/>
              </a:rPr>
              <a:t>erive the shape of the</a:t>
            </a:r>
            <a:r>
              <a:rPr lang="en-US" altLang="zh-TW" sz="1800" dirty="0">
                <a:solidFill>
                  <a:srgbClr val="FF0000"/>
                </a:solidFill>
                <a:latin typeface="Arial"/>
                <a:ea typeface="Arial"/>
                <a:cs typeface="Arial"/>
                <a:sym typeface="Arial"/>
              </a:rPr>
              <a:t> “Word”</a:t>
            </a:r>
            <a:r>
              <a:rPr lang="en-US" altLang="zh-TW" sz="1800" dirty="0">
                <a:latin typeface="Arial"/>
                <a:ea typeface="Arial"/>
                <a:cs typeface="Arial"/>
                <a:sym typeface="Arial"/>
              </a:rPr>
              <a:t> by u</a:t>
            </a:r>
            <a:r>
              <a:rPr lang="en-US" sz="1800" dirty="0">
                <a:latin typeface="Arial"/>
                <a:ea typeface="Arial"/>
                <a:cs typeface="Arial"/>
                <a:sym typeface="Arial"/>
              </a:rPr>
              <a:t>sing the provided library</a:t>
            </a:r>
          </a:p>
          <a:p>
            <a:pPr marL="989013" lvl="1" indent="-365125">
              <a:lnSpc>
                <a:spcPct val="100000"/>
              </a:lnSpc>
              <a:spcBef>
                <a:spcPts val="0"/>
              </a:spcBef>
              <a:buNone/>
            </a:pPr>
            <a:r>
              <a:rPr lang="en-US" sz="1800" dirty="0">
                <a:latin typeface="Arial"/>
                <a:ea typeface="Arial"/>
                <a:cs typeface="Arial"/>
                <a:sym typeface="Arial"/>
              </a:rPr>
              <a:t>4) Show the </a:t>
            </a:r>
            <a:r>
              <a:rPr lang="en-US" altLang="zh-TW" sz="1800" dirty="0">
                <a:solidFill>
                  <a:srgbClr val="FF0000"/>
                </a:solidFill>
                <a:latin typeface="Arial"/>
                <a:ea typeface="Arial"/>
                <a:cs typeface="Arial"/>
                <a:sym typeface="Arial"/>
              </a:rPr>
              <a:t>“Word”</a:t>
            </a:r>
            <a:r>
              <a:rPr lang="en-US" altLang="zh-TW" sz="1800" dirty="0">
                <a:latin typeface="Arial"/>
                <a:ea typeface="Arial"/>
                <a:cs typeface="Arial"/>
                <a:sym typeface="Arial"/>
              </a:rPr>
              <a:t> </a:t>
            </a:r>
            <a:r>
              <a:rPr lang="en-US" sz="1800" dirty="0">
                <a:latin typeface="Arial"/>
                <a:ea typeface="Arial"/>
                <a:cs typeface="Arial"/>
                <a:sym typeface="Arial"/>
              </a:rPr>
              <a:t>on the chessboards images(1.bmp to 5.bmp) </a:t>
            </a:r>
          </a:p>
          <a:p>
            <a:pPr marL="989013" lvl="1" indent="-365125">
              <a:lnSpc>
                <a:spcPct val="100000"/>
              </a:lnSpc>
              <a:spcBef>
                <a:spcPts val="0"/>
              </a:spcBef>
              <a:buNone/>
            </a:pPr>
            <a:r>
              <a:rPr lang="en-US" sz="1800" dirty="0">
                <a:latin typeface="Arial"/>
                <a:ea typeface="Arial"/>
                <a:cs typeface="Arial"/>
                <a:sym typeface="Arial"/>
              </a:rPr>
              <a:t>5) </a:t>
            </a:r>
            <a:r>
              <a:rPr lang="en-US" altLang="zh-TW" sz="1800" dirty="0">
                <a:latin typeface="Arial"/>
                <a:ea typeface="Arial"/>
                <a:cs typeface="Arial"/>
                <a:sym typeface="Arial"/>
              </a:rPr>
              <a:t>Show the </a:t>
            </a:r>
            <a:r>
              <a:rPr lang="en-US" altLang="zh-TW" sz="1800" dirty="0">
                <a:solidFill>
                  <a:srgbClr val="FF0000"/>
                </a:solidFill>
                <a:latin typeface="Arial"/>
                <a:ea typeface="Arial"/>
                <a:cs typeface="Arial"/>
                <a:sym typeface="Arial"/>
              </a:rPr>
              <a:t>“Word”</a:t>
            </a:r>
            <a:r>
              <a:rPr lang="en-US" altLang="zh-TW" sz="1800" dirty="0">
                <a:latin typeface="Arial"/>
                <a:ea typeface="Arial"/>
                <a:cs typeface="Arial"/>
                <a:sym typeface="Arial"/>
              </a:rPr>
              <a:t> vertically on the chessboards images(1.bmp to 5.bmp) </a:t>
            </a:r>
            <a:endParaRPr lang="en-US" sz="1800" dirty="0">
              <a:latin typeface="Arial"/>
              <a:ea typeface="Arial"/>
              <a:cs typeface="Arial"/>
              <a:sym typeface="Arial"/>
            </a:endParaRPr>
          </a:p>
          <a:p>
            <a:pPr marL="989013" lvl="1" indent="-365125">
              <a:lnSpc>
                <a:spcPct val="100000"/>
              </a:lnSpc>
              <a:spcBef>
                <a:spcPts val="0"/>
              </a:spcBef>
              <a:buNone/>
            </a:pPr>
            <a:r>
              <a:rPr lang="en-US" sz="1800" dirty="0">
                <a:latin typeface="Arial"/>
                <a:ea typeface="Arial"/>
                <a:cs typeface="Arial"/>
                <a:sym typeface="Arial"/>
              </a:rPr>
              <a:t>6) C</a:t>
            </a:r>
            <a:r>
              <a:rPr lang="en-US" altLang="zh-TW" sz="1800" dirty="0">
                <a:latin typeface="Arial"/>
                <a:ea typeface="Arial"/>
                <a:cs typeface="Arial"/>
                <a:sym typeface="Arial"/>
              </a:rPr>
              <a:t>lick the button to show the </a:t>
            </a:r>
            <a:r>
              <a:rPr lang="en-US" altLang="zh-TW" sz="1800" dirty="0">
                <a:solidFill>
                  <a:srgbClr val="FF0000"/>
                </a:solidFill>
                <a:latin typeface="Arial"/>
                <a:ea typeface="Arial"/>
                <a:cs typeface="Arial"/>
                <a:sym typeface="Arial"/>
              </a:rPr>
              <a:t>“Word”</a:t>
            </a:r>
            <a:r>
              <a:rPr lang="en-US" altLang="zh-TW" sz="1800" dirty="0">
                <a:latin typeface="Arial"/>
                <a:ea typeface="Arial"/>
                <a:cs typeface="Arial"/>
                <a:sym typeface="Arial"/>
              </a:rPr>
              <a:t> on the picture. Show each picture for</a:t>
            </a:r>
            <a:br>
              <a:rPr lang="en-US" altLang="zh-TW" sz="1800" dirty="0">
                <a:latin typeface="Arial"/>
                <a:ea typeface="Arial"/>
                <a:cs typeface="Arial"/>
                <a:sym typeface="Arial"/>
              </a:rPr>
            </a:br>
            <a:r>
              <a:rPr lang="en-US" altLang="zh-TW" sz="1800" dirty="0">
                <a:latin typeface="Arial"/>
                <a:ea typeface="Arial"/>
                <a:cs typeface="Arial"/>
                <a:sym typeface="Arial"/>
              </a:rPr>
              <a:t>1 second (total 5 images)</a:t>
            </a:r>
            <a:endParaRPr lang="en-US" altLang="zh-TW" sz="1800" dirty="0"/>
          </a:p>
          <a:p>
            <a:pPr marL="342900" lvl="1" indent="0">
              <a:lnSpc>
                <a:spcPct val="100000"/>
              </a:lnSpc>
              <a:buSzPct val="25000"/>
              <a:buNone/>
            </a:pPr>
            <a:endParaRPr lang="en-US" sz="1800" dirty="0"/>
          </a:p>
        </p:txBody>
      </p:sp>
      <p:sp>
        <p:nvSpPr>
          <p:cNvPr id="36" name="Shape 159">
            <a:extLst>
              <a:ext uri="{FF2B5EF4-FFF2-40B4-BE49-F238E27FC236}">
                <a16:creationId xmlns:a16="http://schemas.microsoft.com/office/drawing/2014/main" id="{58F8598B-9005-4BAA-8BC0-9BA0A9560D70}"/>
              </a:ext>
            </a:extLst>
          </p:cNvPr>
          <p:cNvSpPr txBox="1">
            <a:spLocks noGrp="1"/>
          </p:cNvSpPr>
          <p:nvPr>
            <p:ph type="title"/>
          </p:nvPr>
        </p:nvSpPr>
        <p:spPr>
          <a:xfrm>
            <a:off x="37041" y="39267"/>
            <a:ext cx="9069918" cy="456822"/>
          </a:xfrm>
          <a:prstGeom prst="rect">
            <a:avLst/>
          </a:prstGeom>
          <a:noFill/>
          <a:ln>
            <a:noFill/>
          </a:ln>
        </p:spPr>
        <p:txBody>
          <a:bodyPr lIns="68569" tIns="34275" rIns="68569" bIns="34275" anchor="ctr" anchorCtr="0">
            <a:noAutofit/>
          </a:bodyPr>
          <a:lstStyle/>
          <a:p>
            <a:pPr marL="1949054" indent="-1949054">
              <a:buSzPct val="25000"/>
            </a:pPr>
            <a:r>
              <a:rPr lang="en-US" sz="2800" b="1" dirty="0">
                <a:latin typeface="Arial"/>
                <a:ea typeface="Arial"/>
                <a:cs typeface="Arial"/>
                <a:sym typeface="Arial"/>
              </a:rPr>
              <a:t>3. (20%) </a:t>
            </a:r>
            <a:r>
              <a:rPr lang="en-US" altLang="zh-TW" sz="2800" b="1" dirty="0">
                <a:latin typeface="Arial"/>
                <a:cs typeface="Arial"/>
              </a:rPr>
              <a:t>Augmented Reality 	       </a:t>
            </a:r>
            <a:r>
              <a:rPr lang="en-US" altLang="zh-TW" sz="1800" dirty="0"/>
              <a:t>(</a:t>
            </a:r>
            <a:r>
              <a:rPr lang="zh-CN" altLang="en-US" sz="1800" dirty="0"/>
              <a:t>出題：</a:t>
            </a:r>
            <a:r>
              <a:rPr lang="en-US" altLang="zh-TW" sz="1800" dirty="0" err="1"/>
              <a:t>Keter</a:t>
            </a:r>
            <a:r>
              <a:rPr lang="en-US" altLang="zh-TW" sz="1800" dirty="0"/>
              <a:t>)</a:t>
            </a:r>
            <a:endParaRPr lang="en-US" sz="2800" b="1" dirty="0">
              <a:latin typeface="Arial"/>
              <a:cs typeface="Arial"/>
              <a:sym typeface="Arial"/>
            </a:endParaRPr>
          </a:p>
        </p:txBody>
      </p:sp>
      <p:sp>
        <p:nvSpPr>
          <p:cNvPr id="27" name="文本框 26">
            <a:extLst>
              <a:ext uri="{FF2B5EF4-FFF2-40B4-BE49-F238E27FC236}">
                <a16:creationId xmlns:a16="http://schemas.microsoft.com/office/drawing/2014/main" id="{62EE3A53-9FB6-44AB-B489-070CED622BC8}"/>
              </a:ext>
            </a:extLst>
          </p:cNvPr>
          <p:cNvSpPr txBox="1"/>
          <p:nvPr/>
        </p:nvSpPr>
        <p:spPr>
          <a:xfrm>
            <a:off x="449121" y="3017903"/>
            <a:ext cx="812886" cy="369332"/>
          </a:xfrm>
          <a:prstGeom prst="rect">
            <a:avLst/>
          </a:prstGeom>
          <a:noFill/>
        </p:spPr>
        <p:txBody>
          <a:bodyPr wrap="square">
            <a:spAutoFit/>
          </a:bodyPr>
          <a:lstStyle/>
          <a:p>
            <a:r>
              <a:rPr kumimoji="0" lang="en-US" altLang="zh-TW" sz="1800" b="0" i="0" u="none" strike="noStrike" kern="0" cap="none" spc="0" normalizeH="0" baseline="0" noProof="0" dirty="0">
                <a:ln>
                  <a:noFill/>
                </a:ln>
                <a:solidFill>
                  <a:srgbClr val="FF0000"/>
                </a:solidFill>
                <a:effectLst/>
                <a:uLnTx/>
                <a:uFillTx/>
                <a:latin typeface="Arial"/>
                <a:cs typeface="Arial"/>
                <a:sym typeface="Arial"/>
              </a:rPr>
              <a:t>Demo:</a:t>
            </a:r>
            <a:endParaRPr lang="zh-CN" altLang="en-US" dirty="0"/>
          </a:p>
        </p:txBody>
      </p:sp>
      <p:sp>
        <p:nvSpPr>
          <p:cNvPr id="45" name="矩形 44"/>
          <p:cNvSpPr/>
          <p:nvPr/>
        </p:nvSpPr>
        <p:spPr>
          <a:xfrm>
            <a:off x="6663741" y="3472960"/>
            <a:ext cx="2443218" cy="738664"/>
          </a:xfrm>
          <a:prstGeom prst="rect">
            <a:avLst/>
          </a:prstGeom>
        </p:spPr>
        <p:txBody>
          <a:bodyPr wrap="square">
            <a:spAutoFit/>
          </a:bodyPr>
          <a:lstStyle/>
          <a:p>
            <a:pPr marL="357188" indent="-357188"/>
            <a:r>
              <a:rPr lang="en-US" altLang="zh-TW" dirty="0"/>
              <a:t>Hint : Textbook Chapter 11,  </a:t>
            </a:r>
          </a:p>
          <a:p>
            <a:pPr marL="357188" lvl="1" indent="-357188"/>
            <a:r>
              <a:rPr lang="en-US" altLang="zh-TW" dirty="0"/>
              <a:t>	   p.387~395 Calibration</a:t>
            </a:r>
          </a:p>
          <a:p>
            <a:pPr marL="357188" lvl="1" indent="-357188"/>
            <a:r>
              <a:rPr lang="en-US" altLang="zh-TW" dirty="0"/>
              <a:t>	   p.405~412 Projection </a:t>
            </a:r>
            <a:endParaRPr lang="zh-TW" altLang="en-US" dirty="0"/>
          </a:p>
        </p:txBody>
      </p:sp>
      <p:sp>
        <p:nvSpPr>
          <p:cNvPr id="46" name="Rectangle 1">
            <a:extLst>
              <a:ext uri="{FF2B5EF4-FFF2-40B4-BE49-F238E27FC236}">
                <a16:creationId xmlns:a16="http://schemas.microsoft.com/office/drawing/2014/main" id="{B0D83AFC-28C7-4A9E-9290-A83BA0111B51}"/>
              </a:ext>
            </a:extLst>
          </p:cNvPr>
          <p:cNvSpPr>
            <a:spLocks noChangeArrowheads="1"/>
          </p:cNvSpPr>
          <p:nvPr/>
        </p:nvSpPr>
        <p:spPr bwMode="auto">
          <a:xfrm>
            <a:off x="7163608" y="4255375"/>
            <a:ext cx="1980392" cy="523220"/>
          </a:xfrm>
          <a:prstGeom prst="rect">
            <a:avLst/>
          </a:prstGeom>
        </p:spPr>
        <p:txBody>
          <a:bodyPr wrap="square">
            <a:spAutoFit/>
          </a:bodyPr>
          <a:lstStyle/>
          <a:p>
            <a:pPr marL="357188" indent="-357188"/>
            <a:r>
              <a:rPr lang="en-US" altLang="zh-CN" dirty="0"/>
              <a:t>cv2.</a:t>
            </a:r>
            <a:r>
              <a:rPr lang="zh-CN" altLang="zh-CN" dirty="0"/>
              <a:t>calibrateCamera</a:t>
            </a:r>
            <a:r>
              <a:rPr lang="en-US" altLang="zh-CN" dirty="0"/>
              <a:t>()</a:t>
            </a:r>
          </a:p>
          <a:p>
            <a:pPr marL="357188" indent="-357188"/>
            <a:r>
              <a:rPr lang="en-US" altLang="zh-CN" dirty="0"/>
              <a:t>cv2.projectPoints()</a:t>
            </a:r>
          </a:p>
        </p:txBody>
      </p:sp>
      <p:pic>
        <p:nvPicPr>
          <p:cNvPr id="2" name="HW_Q2">
            <a:hlinkClick r:id="" action="ppaction://media"/>
            <a:extLst>
              <a:ext uri="{FF2B5EF4-FFF2-40B4-BE49-F238E27FC236}">
                <a16:creationId xmlns:a16="http://schemas.microsoft.com/office/drawing/2014/main" id="{B55A1861-4A67-4209-9EF7-FD0F4DDD90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66354" y="3124245"/>
            <a:ext cx="4869854" cy="3461416"/>
          </a:xfrm>
          <a:prstGeom prst="rect">
            <a:avLst/>
          </a:prstGeom>
        </p:spPr>
      </p:pic>
    </p:spTree>
    <p:extLst>
      <p:ext uri="{BB962C8B-B14F-4D97-AF65-F5344CB8AC3E}">
        <p14:creationId xmlns:p14="http://schemas.microsoft.com/office/powerpoint/2010/main" val="209058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544723" y="640211"/>
            <a:ext cx="8328042" cy="4216539"/>
          </a:xfrm>
          <a:prstGeom prst="rect">
            <a:avLst/>
          </a:prstGeom>
          <a:noFill/>
        </p:spPr>
        <p:txBody>
          <a:bodyPr wrap="square" rtlCol="0">
            <a:spAutoFit/>
          </a:bodyPr>
          <a:lstStyle/>
          <a:p>
            <a:pPr marL="342900" indent="-342900">
              <a:buAutoNum type="arabicParenR"/>
              <a:tabLst>
                <a:tab pos="266700" algn="l"/>
              </a:tabLst>
            </a:pPr>
            <a:r>
              <a:rPr lang="en-US" altLang="zh-TW" sz="1600" dirty="0"/>
              <a:t>How to use the library: </a:t>
            </a:r>
            <a:r>
              <a:rPr lang="en-US" altLang="zh-TW" sz="1200" dirty="0">
                <a:solidFill>
                  <a:schemeClr val="tx1"/>
                </a:solidFill>
              </a:rPr>
              <a:t>(alphabet_lib_onboard.txt, alphabet_lib_vertical.txt)</a:t>
            </a:r>
          </a:p>
          <a:p>
            <a:pPr marL="657225" lvl="1" indent="-285750">
              <a:buFont typeface="Arial" panose="020B0604020202020204" pitchFamily="34" charset="0"/>
              <a:buChar char="–"/>
            </a:pPr>
            <a:r>
              <a:rPr lang="en-US" altLang="zh-TW" dirty="0"/>
              <a:t>Use </a:t>
            </a:r>
            <a:r>
              <a:rPr lang="en-US" altLang="zh-TW" dirty="0" err="1"/>
              <a:t>OpenCV</a:t>
            </a:r>
            <a:r>
              <a:rPr lang="en-US" altLang="zh-TW" dirty="0"/>
              <a:t> function to read and derive the array or matrix of the char</a:t>
            </a:r>
            <a:br>
              <a:rPr lang="en-US" altLang="zh-TW" dirty="0"/>
            </a:br>
            <a:r>
              <a:rPr lang="en-US" altLang="zh-TW" dirty="0"/>
              <a:t>Here take </a:t>
            </a:r>
            <a:r>
              <a:rPr lang="en-US" altLang="zh-TW" dirty="0">
                <a:solidFill>
                  <a:srgbClr val="FF0000"/>
                </a:solidFill>
              </a:rPr>
              <a:t>‘K’</a:t>
            </a:r>
            <a:r>
              <a:rPr lang="en-US" altLang="zh-TW" dirty="0"/>
              <a:t> in </a:t>
            </a:r>
            <a:r>
              <a:rPr lang="en-US" altLang="zh-TW" dirty="0">
                <a:solidFill>
                  <a:srgbClr val="FF0000"/>
                </a:solidFill>
              </a:rPr>
              <a:t>'alphabet_lib_onboard.txt'</a:t>
            </a:r>
            <a:r>
              <a:rPr lang="en-US" altLang="zh-TW" dirty="0"/>
              <a:t> for example</a:t>
            </a:r>
            <a:br>
              <a:rPr lang="en-US" altLang="zh-TW" dirty="0"/>
            </a:br>
            <a:br>
              <a:rPr lang="en-US" altLang="zh-TW" dirty="0"/>
            </a:br>
            <a:r>
              <a:rPr lang="en-US" altLang="zh-TW" dirty="0"/>
              <a:t>Ex (Python): </a:t>
            </a:r>
            <a:br>
              <a:rPr lang="en-US" altLang="zh-TW" dirty="0"/>
            </a:br>
            <a:r>
              <a:rPr lang="en-US" altLang="zh-TW" dirty="0"/>
              <a:t>fs = cv2.FileStorage(</a:t>
            </a:r>
            <a:r>
              <a:rPr lang="en-US" altLang="zh-TW" dirty="0">
                <a:solidFill>
                  <a:srgbClr val="FF0000"/>
                </a:solidFill>
              </a:rPr>
              <a:t>'alphabet_lib_onboard.txt'</a:t>
            </a:r>
            <a:r>
              <a:rPr lang="en-US" altLang="zh-TW" dirty="0"/>
              <a:t>, cv2.FILE_STORAGE_READ)</a:t>
            </a:r>
            <a:br>
              <a:rPr lang="en-US" altLang="zh-TW" dirty="0"/>
            </a:br>
            <a:r>
              <a:rPr lang="en-US" altLang="zh-TW" dirty="0" err="1"/>
              <a:t>ch</a:t>
            </a:r>
            <a:r>
              <a:rPr lang="en-US" altLang="zh-TW" dirty="0"/>
              <a:t> = </a:t>
            </a:r>
            <a:r>
              <a:rPr lang="en-US" altLang="zh-TW" dirty="0" err="1"/>
              <a:t>fs.getNode</a:t>
            </a:r>
            <a:r>
              <a:rPr lang="en-US" altLang="zh-TW" dirty="0"/>
              <a:t>(‘K’).mat() </a:t>
            </a:r>
            <a:r>
              <a:rPr lang="en-US" altLang="zh-TW" dirty="0">
                <a:sym typeface="Wingdings" panose="05000000000000000000" pitchFamily="2" charset="2"/>
              </a:rPr>
              <a:t> get the lines of ‘K’</a:t>
            </a:r>
            <a:br>
              <a:rPr lang="en-US" altLang="zh-TW" dirty="0">
                <a:sym typeface="Wingdings" panose="05000000000000000000" pitchFamily="2" charset="2"/>
              </a:rPr>
            </a:br>
            <a:endParaRPr lang="en-US" altLang="zh-TW" dirty="0">
              <a:sym typeface="Wingdings" panose="05000000000000000000" pitchFamily="2" charset="2"/>
            </a:endParaRPr>
          </a:p>
          <a:p>
            <a:r>
              <a:rPr lang="en-US" altLang="zh-TW" dirty="0">
                <a:sym typeface="Wingdings" panose="05000000000000000000" pitchFamily="2" charset="2"/>
              </a:rPr>
              <a:t>		</a:t>
            </a:r>
            <a:r>
              <a:rPr lang="en-US" altLang="zh-TW" dirty="0" err="1">
                <a:sym typeface="Wingdings" panose="05000000000000000000" pitchFamily="2" charset="2"/>
              </a:rPr>
              <a:t>ch</a:t>
            </a:r>
            <a:r>
              <a:rPr lang="en-US" altLang="zh-TW" dirty="0">
                <a:sym typeface="Wingdings" panose="05000000000000000000" pitchFamily="2" charset="2"/>
              </a:rPr>
              <a:t> = [</a:t>
            </a:r>
            <a:r>
              <a:rPr lang="en-US" altLang="zh-TW" dirty="0">
                <a:solidFill>
                  <a:srgbClr val="FF0000"/>
                </a:solidFill>
                <a:sym typeface="Wingdings" panose="05000000000000000000" pitchFamily="2" charset="2"/>
              </a:rPr>
              <a:t>[[2, 2, 0], [2, 0, 0]]</a:t>
            </a:r>
            <a:r>
              <a:rPr lang="en-US" altLang="zh-TW" dirty="0">
                <a:sym typeface="Wingdings" panose="05000000000000000000" pitchFamily="2" charset="2"/>
              </a:rPr>
              <a:t>,</a:t>
            </a:r>
            <a:br>
              <a:rPr lang="en-US" altLang="zh-TW" dirty="0">
                <a:sym typeface="Wingdings" panose="05000000000000000000" pitchFamily="2" charset="2"/>
              </a:rPr>
            </a:br>
            <a:r>
              <a:rPr lang="en-US" altLang="zh-TW" dirty="0">
                <a:sym typeface="Wingdings" panose="05000000000000000000" pitchFamily="2" charset="2"/>
              </a:rPr>
              <a:t>		         </a:t>
            </a:r>
            <a:r>
              <a:rPr lang="en-US" altLang="zh-TW" dirty="0">
                <a:solidFill>
                  <a:srgbClr val="00B0F0"/>
                </a:solidFill>
                <a:sym typeface="Wingdings" panose="05000000000000000000" pitchFamily="2" charset="2"/>
              </a:rPr>
              <a:t>[[0, 2, 0], [2, 1, 0]]</a:t>
            </a:r>
            <a:r>
              <a:rPr lang="en-US" altLang="zh-TW" dirty="0">
                <a:sym typeface="Wingdings" panose="05000000000000000000" pitchFamily="2" charset="2"/>
              </a:rPr>
              <a:t>,</a:t>
            </a:r>
          </a:p>
          <a:p>
            <a:r>
              <a:rPr lang="en-US" altLang="zh-TW" dirty="0">
                <a:solidFill>
                  <a:srgbClr val="00B050"/>
                </a:solidFill>
                <a:sym typeface="Wingdings" panose="05000000000000000000" pitchFamily="2" charset="2"/>
              </a:rPr>
              <a:t>		         [[2, 1, 0], [0, 0, 0]]</a:t>
            </a:r>
            <a:r>
              <a:rPr lang="en-US" altLang="zh-TW" dirty="0">
                <a:sym typeface="Wingdings" panose="05000000000000000000" pitchFamily="2" charset="2"/>
              </a:rPr>
              <a:t>]</a:t>
            </a:r>
            <a:br>
              <a:rPr lang="en-US" altLang="zh-TW" dirty="0">
                <a:sym typeface="Wingdings" panose="05000000000000000000" pitchFamily="2" charset="2"/>
              </a:rPr>
            </a:br>
            <a:endParaRPr lang="en-US" altLang="zh-TW" dirty="0"/>
          </a:p>
          <a:p>
            <a:pPr marL="657225" lvl="1" indent="-285750">
              <a:buFont typeface="Arial" panose="020B0604020202020204" pitchFamily="34" charset="0"/>
              <a:buChar char="–"/>
            </a:pPr>
            <a:r>
              <a:rPr lang="en-US" altLang="zh-TW" dirty="0">
                <a:sym typeface="Wingdings" panose="05000000000000000000" pitchFamily="2" charset="2"/>
              </a:rPr>
              <a:t>‘K’</a:t>
            </a:r>
            <a:r>
              <a:rPr lang="zh-TW" altLang="en-US" dirty="0">
                <a:sym typeface="Wingdings" panose="05000000000000000000" pitchFamily="2" charset="2"/>
              </a:rPr>
              <a:t> </a:t>
            </a:r>
            <a:r>
              <a:rPr lang="en-US" altLang="zh-TW" dirty="0">
                <a:sym typeface="Wingdings" panose="05000000000000000000" pitchFamily="2" charset="2"/>
              </a:rPr>
              <a:t>consist of 3 lines, so the </a:t>
            </a:r>
            <a:r>
              <a:rPr lang="en-US" altLang="zh-TW" dirty="0">
                <a:solidFill>
                  <a:srgbClr val="FF0000"/>
                </a:solidFill>
                <a:sym typeface="Wingdings" panose="05000000000000000000" pitchFamily="2" charset="2"/>
              </a:rPr>
              <a:t>‘</a:t>
            </a:r>
            <a:r>
              <a:rPr lang="en-US" altLang="zh-TW" dirty="0" err="1">
                <a:solidFill>
                  <a:srgbClr val="FF0000"/>
                </a:solidFill>
                <a:sym typeface="Wingdings" panose="05000000000000000000" pitchFamily="2" charset="2"/>
              </a:rPr>
              <a:t>ch</a:t>
            </a:r>
            <a:r>
              <a:rPr lang="en-US" altLang="zh-TW" dirty="0">
                <a:solidFill>
                  <a:srgbClr val="FF0000"/>
                </a:solidFill>
                <a:sym typeface="Wingdings" panose="05000000000000000000" pitchFamily="2" charset="2"/>
              </a:rPr>
              <a:t> array’ </a:t>
            </a:r>
            <a:r>
              <a:rPr lang="en-US" altLang="zh-TW" dirty="0">
                <a:sym typeface="Wingdings" panose="05000000000000000000" pitchFamily="2" charset="2"/>
              </a:rPr>
              <a:t>consists 3 pairs of 3D coordinates in Word Frame representing two ends of the line shown in the upper right image.</a:t>
            </a:r>
          </a:p>
          <a:p>
            <a:pPr marL="361950" lvl="1" indent="-342900">
              <a:buFont typeface="+mj-lt"/>
              <a:buAutoNum type="arabicParenR" startAt="2"/>
            </a:pPr>
            <a:r>
              <a:rPr lang="en-US" altLang="zh-TW" dirty="0"/>
              <a:t>Chessboard Coordinates</a:t>
            </a:r>
          </a:p>
          <a:p>
            <a:pPr marL="628650" lvl="1" indent="-285750">
              <a:buFont typeface="Arial" panose="020B0604020202020204" pitchFamily="34" charset="0"/>
              <a:buChar char="–"/>
            </a:pPr>
            <a:r>
              <a:rPr lang="en-US" altLang="zh-TW" dirty="0">
                <a:sym typeface="Wingdings" panose="05000000000000000000" pitchFamily="2" charset="2"/>
              </a:rPr>
              <a:t>The chessboard x, y, z axis and (0,0,0) coordinate are shown in the bottom left image</a:t>
            </a:r>
          </a:p>
          <a:p>
            <a:pPr marL="628650" lvl="3" indent="-285750">
              <a:buFont typeface="Arial" panose="020B0604020202020204" pitchFamily="34" charset="0"/>
              <a:buChar char="–"/>
            </a:pPr>
            <a:r>
              <a:rPr lang="en-US" altLang="zh-TW" dirty="0">
                <a:sym typeface="Wingdings" panose="05000000000000000000" pitchFamily="2" charset="2"/>
              </a:rPr>
              <a:t>Each Char should be place in the order and position shown in the bottom right image</a:t>
            </a:r>
          </a:p>
          <a:p>
            <a:pPr marL="342900" indent="-342900">
              <a:buAutoNum type="arabicParenR" startAt="2"/>
            </a:pPr>
            <a:endParaRPr lang="en-US" altLang="zh-TW" dirty="0"/>
          </a:p>
          <a:p>
            <a:endParaRPr lang="en-US" altLang="zh-TW" dirty="0">
              <a:sym typeface="Wingdings" panose="05000000000000000000" pitchFamily="2" charset="2"/>
            </a:endParaRPr>
          </a:p>
        </p:txBody>
      </p:sp>
      <p:grpSp>
        <p:nvGrpSpPr>
          <p:cNvPr id="36" name="群組 35"/>
          <p:cNvGrpSpPr/>
          <p:nvPr/>
        </p:nvGrpSpPr>
        <p:grpSpPr>
          <a:xfrm>
            <a:off x="7047252" y="721215"/>
            <a:ext cx="2050727" cy="1734191"/>
            <a:chOff x="5700803" y="2001083"/>
            <a:chExt cx="2902109" cy="2454160"/>
          </a:xfrm>
        </p:grpSpPr>
        <p:grpSp>
          <p:nvGrpSpPr>
            <p:cNvPr id="19" name="群組 18"/>
            <p:cNvGrpSpPr/>
            <p:nvPr/>
          </p:nvGrpSpPr>
          <p:grpSpPr>
            <a:xfrm>
              <a:off x="5700803" y="2001083"/>
              <a:ext cx="2902109" cy="2454160"/>
              <a:chOff x="4551702" y="2886300"/>
              <a:chExt cx="2902109" cy="2454160"/>
            </a:xfrm>
          </p:grpSpPr>
          <p:sp>
            <p:nvSpPr>
              <p:cNvPr id="9" name="文字方塊 8"/>
              <p:cNvSpPr txBox="1"/>
              <p:nvPr/>
            </p:nvSpPr>
            <p:spPr>
              <a:xfrm>
                <a:off x="6685098" y="5001772"/>
                <a:ext cx="768713" cy="338688"/>
              </a:xfrm>
              <a:prstGeom prst="rect">
                <a:avLst/>
              </a:prstGeom>
              <a:noFill/>
            </p:spPr>
            <p:txBody>
              <a:bodyPr wrap="none" rtlCol="0">
                <a:spAutoFit/>
              </a:bodyPr>
              <a:lstStyle/>
              <a:p>
                <a:r>
                  <a:rPr lang="en-US" altLang="zh-TW" sz="1200" dirty="0"/>
                  <a:t>(0,0,0)</a:t>
                </a:r>
                <a:endParaRPr lang="zh-TW" altLang="en-US" sz="1200" dirty="0"/>
              </a:p>
            </p:txBody>
          </p:sp>
          <p:sp>
            <p:nvSpPr>
              <p:cNvPr id="10" name="文字方塊 9"/>
              <p:cNvSpPr txBox="1"/>
              <p:nvPr/>
            </p:nvSpPr>
            <p:spPr>
              <a:xfrm>
                <a:off x="4573428" y="2889997"/>
                <a:ext cx="768713" cy="338688"/>
              </a:xfrm>
              <a:prstGeom prst="rect">
                <a:avLst/>
              </a:prstGeom>
              <a:noFill/>
            </p:spPr>
            <p:txBody>
              <a:bodyPr wrap="none" rtlCol="0">
                <a:spAutoFit/>
              </a:bodyPr>
              <a:lstStyle/>
              <a:p>
                <a:r>
                  <a:rPr lang="en-US" altLang="zh-TW" sz="1200" dirty="0"/>
                  <a:t>(2,2,0)</a:t>
                </a:r>
                <a:endParaRPr lang="zh-TW" altLang="en-US" sz="1200" dirty="0"/>
              </a:p>
            </p:txBody>
          </p:sp>
          <p:grpSp>
            <p:nvGrpSpPr>
              <p:cNvPr id="15" name="群組 14"/>
              <p:cNvGrpSpPr/>
              <p:nvPr/>
            </p:nvGrpSpPr>
            <p:grpSpPr>
              <a:xfrm>
                <a:off x="5335098" y="3211243"/>
                <a:ext cx="1800000" cy="1800000"/>
                <a:chOff x="3365771" y="2831864"/>
                <a:chExt cx="1800000" cy="1800000"/>
              </a:xfrm>
            </p:grpSpPr>
            <p:sp>
              <p:nvSpPr>
                <p:cNvPr id="11" name="矩形 10"/>
                <p:cNvSpPr/>
                <p:nvPr/>
              </p:nvSpPr>
              <p:spPr>
                <a:xfrm>
                  <a:off x="3365771" y="2831864"/>
                  <a:ext cx="900000" cy="90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sp>
              <p:nvSpPr>
                <p:cNvPr id="12" name="矩形 11"/>
                <p:cNvSpPr/>
                <p:nvPr/>
              </p:nvSpPr>
              <p:spPr>
                <a:xfrm>
                  <a:off x="4265771" y="2831864"/>
                  <a:ext cx="900000" cy="90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sp>
              <p:nvSpPr>
                <p:cNvPr id="13" name="矩形 12"/>
                <p:cNvSpPr/>
                <p:nvPr/>
              </p:nvSpPr>
              <p:spPr>
                <a:xfrm>
                  <a:off x="3365771" y="3731864"/>
                  <a:ext cx="900000" cy="90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sp>
              <p:nvSpPr>
                <p:cNvPr id="14" name="矩形 13"/>
                <p:cNvSpPr/>
                <p:nvPr/>
              </p:nvSpPr>
              <p:spPr>
                <a:xfrm>
                  <a:off x="4265771" y="3731864"/>
                  <a:ext cx="900000" cy="90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grpSp>
          <p:sp>
            <p:nvSpPr>
              <p:cNvPr id="16" name="文字方塊 15"/>
              <p:cNvSpPr txBox="1"/>
              <p:nvPr/>
            </p:nvSpPr>
            <p:spPr>
              <a:xfrm>
                <a:off x="4551702" y="4901647"/>
                <a:ext cx="768713" cy="338688"/>
              </a:xfrm>
              <a:prstGeom prst="rect">
                <a:avLst/>
              </a:prstGeom>
              <a:noFill/>
            </p:spPr>
            <p:txBody>
              <a:bodyPr wrap="none" rtlCol="0">
                <a:spAutoFit/>
              </a:bodyPr>
              <a:lstStyle/>
              <a:p>
                <a:r>
                  <a:rPr lang="en-US" altLang="zh-TW" sz="1200" dirty="0"/>
                  <a:t>(2,0,0)</a:t>
                </a:r>
                <a:endParaRPr lang="zh-TW" altLang="en-US" sz="1200" dirty="0"/>
              </a:p>
            </p:txBody>
          </p:sp>
          <p:sp>
            <p:nvSpPr>
              <p:cNvPr id="17" name="文字方塊 16"/>
              <p:cNvSpPr txBox="1"/>
              <p:nvPr/>
            </p:nvSpPr>
            <p:spPr>
              <a:xfrm>
                <a:off x="4573428" y="3895802"/>
                <a:ext cx="768713" cy="338688"/>
              </a:xfrm>
              <a:prstGeom prst="rect">
                <a:avLst/>
              </a:prstGeom>
              <a:noFill/>
            </p:spPr>
            <p:txBody>
              <a:bodyPr wrap="none" rtlCol="0">
                <a:spAutoFit/>
              </a:bodyPr>
              <a:lstStyle/>
              <a:p>
                <a:r>
                  <a:rPr lang="en-US" altLang="zh-TW" sz="1200" dirty="0"/>
                  <a:t>(2,1,0)</a:t>
                </a:r>
                <a:endParaRPr lang="zh-TW" altLang="en-US" sz="1200" dirty="0"/>
              </a:p>
            </p:txBody>
          </p:sp>
          <p:sp>
            <p:nvSpPr>
              <p:cNvPr id="18" name="文字方塊 17"/>
              <p:cNvSpPr txBox="1"/>
              <p:nvPr/>
            </p:nvSpPr>
            <p:spPr>
              <a:xfrm>
                <a:off x="6685098" y="2886300"/>
                <a:ext cx="768713" cy="338688"/>
              </a:xfrm>
              <a:prstGeom prst="rect">
                <a:avLst/>
              </a:prstGeom>
              <a:noFill/>
            </p:spPr>
            <p:txBody>
              <a:bodyPr wrap="none" rtlCol="0">
                <a:spAutoFit/>
              </a:bodyPr>
              <a:lstStyle/>
              <a:p>
                <a:r>
                  <a:rPr lang="en-US" altLang="zh-TW" sz="1200" dirty="0"/>
                  <a:t>(0,2,0)</a:t>
                </a:r>
                <a:endParaRPr lang="zh-TW" altLang="en-US" sz="1200" dirty="0"/>
              </a:p>
            </p:txBody>
          </p:sp>
        </p:grpSp>
        <p:cxnSp>
          <p:nvCxnSpPr>
            <p:cNvPr id="21" name="直線接點 20"/>
            <p:cNvCxnSpPr/>
            <p:nvPr/>
          </p:nvCxnSpPr>
          <p:spPr>
            <a:xfrm>
              <a:off x="6484199" y="2326026"/>
              <a:ext cx="0" cy="180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flipH="1">
              <a:off x="6484198" y="2326026"/>
              <a:ext cx="1800001" cy="9000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flipH="1" flipV="1">
              <a:off x="6515458" y="3243192"/>
              <a:ext cx="1768741" cy="88124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78" name="群組 77"/>
          <p:cNvGrpSpPr/>
          <p:nvPr/>
        </p:nvGrpSpPr>
        <p:grpSpPr>
          <a:xfrm>
            <a:off x="5278157" y="4428469"/>
            <a:ext cx="2051144" cy="2051144"/>
            <a:chOff x="-1835910" y="123824"/>
            <a:chExt cx="6750809" cy="6750809"/>
          </a:xfrm>
        </p:grpSpPr>
        <p:pic>
          <p:nvPicPr>
            <p:cNvPr id="37" name="圖片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910" y="123824"/>
              <a:ext cx="6750809" cy="6750809"/>
            </a:xfrm>
            <a:prstGeom prst="rect">
              <a:avLst/>
            </a:prstGeom>
          </p:spPr>
        </p:pic>
        <p:grpSp>
          <p:nvGrpSpPr>
            <p:cNvPr id="27" name="群組 26"/>
            <p:cNvGrpSpPr/>
            <p:nvPr/>
          </p:nvGrpSpPr>
          <p:grpSpPr>
            <a:xfrm>
              <a:off x="776814" y="2447925"/>
              <a:ext cx="750201" cy="814826"/>
              <a:chOff x="776814" y="2447925"/>
              <a:chExt cx="750201" cy="814826"/>
            </a:xfrm>
          </p:grpSpPr>
          <p:cxnSp>
            <p:nvCxnSpPr>
              <p:cNvPr id="3" name="直線接點 2"/>
              <p:cNvCxnSpPr/>
              <p:nvPr/>
            </p:nvCxnSpPr>
            <p:spPr>
              <a:xfrm>
                <a:off x="790575" y="2524125"/>
                <a:ext cx="9525" cy="7386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flipV="1">
                <a:off x="800100" y="2447925"/>
                <a:ext cx="726915" cy="76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1520505" y="2447925"/>
                <a:ext cx="0" cy="742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flipV="1">
                <a:off x="776814" y="3184389"/>
                <a:ext cx="726915" cy="76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1" name="群組 30"/>
            <p:cNvGrpSpPr/>
            <p:nvPr/>
          </p:nvGrpSpPr>
          <p:grpSpPr>
            <a:xfrm>
              <a:off x="1841384" y="2346189"/>
              <a:ext cx="804713" cy="797938"/>
              <a:chOff x="746065" y="2424551"/>
              <a:chExt cx="804713" cy="797938"/>
            </a:xfrm>
          </p:grpSpPr>
          <p:cxnSp>
            <p:nvCxnSpPr>
              <p:cNvPr id="32" name="直線接點 31"/>
              <p:cNvCxnSpPr/>
              <p:nvPr/>
            </p:nvCxnSpPr>
            <p:spPr>
              <a:xfrm>
                <a:off x="763664" y="2484944"/>
                <a:ext cx="36435" cy="737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flipV="1">
                <a:off x="746065" y="2424551"/>
                <a:ext cx="726915" cy="76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a:off x="1503252" y="2424551"/>
                <a:ext cx="47526" cy="742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flipV="1">
                <a:off x="793222" y="3167501"/>
                <a:ext cx="754301" cy="549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3" name="群組 42"/>
            <p:cNvGrpSpPr/>
            <p:nvPr/>
          </p:nvGrpSpPr>
          <p:grpSpPr>
            <a:xfrm>
              <a:off x="2983659" y="2232750"/>
              <a:ext cx="851382" cy="807463"/>
              <a:chOff x="746065" y="2415026"/>
              <a:chExt cx="851382" cy="807463"/>
            </a:xfrm>
          </p:grpSpPr>
          <p:cxnSp>
            <p:nvCxnSpPr>
              <p:cNvPr id="44" name="直線接點 43"/>
              <p:cNvCxnSpPr/>
              <p:nvPr/>
            </p:nvCxnSpPr>
            <p:spPr>
              <a:xfrm>
                <a:off x="763664" y="2484944"/>
                <a:ext cx="36435" cy="737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線接點 44"/>
              <p:cNvCxnSpPr/>
              <p:nvPr/>
            </p:nvCxnSpPr>
            <p:spPr>
              <a:xfrm flipV="1">
                <a:off x="746065" y="2415026"/>
                <a:ext cx="787080" cy="857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線接點 45"/>
              <p:cNvCxnSpPr/>
              <p:nvPr/>
            </p:nvCxnSpPr>
            <p:spPr>
              <a:xfrm>
                <a:off x="1549921" y="2415026"/>
                <a:ext cx="47526" cy="742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接點 46"/>
              <p:cNvCxnSpPr/>
              <p:nvPr/>
            </p:nvCxnSpPr>
            <p:spPr>
              <a:xfrm flipV="1">
                <a:off x="793222" y="3157976"/>
                <a:ext cx="804225" cy="645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群組 49"/>
            <p:cNvGrpSpPr/>
            <p:nvPr/>
          </p:nvGrpSpPr>
          <p:grpSpPr>
            <a:xfrm>
              <a:off x="765170" y="3513440"/>
              <a:ext cx="774324" cy="814826"/>
              <a:chOff x="776814" y="2447925"/>
              <a:chExt cx="774324" cy="814826"/>
            </a:xfrm>
          </p:grpSpPr>
          <p:cxnSp>
            <p:nvCxnSpPr>
              <p:cNvPr id="51" name="直線接點 50"/>
              <p:cNvCxnSpPr/>
              <p:nvPr/>
            </p:nvCxnSpPr>
            <p:spPr>
              <a:xfrm>
                <a:off x="790575" y="2524125"/>
                <a:ext cx="9525" cy="7386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V="1">
                <a:off x="800100" y="2447925"/>
                <a:ext cx="726915" cy="76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a:off x="1520505" y="2447925"/>
                <a:ext cx="30633" cy="8126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a:off x="776814" y="3260589"/>
                <a:ext cx="738559" cy="21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群組 58"/>
            <p:cNvGrpSpPr/>
            <p:nvPr/>
          </p:nvGrpSpPr>
          <p:grpSpPr>
            <a:xfrm>
              <a:off x="1906272" y="3462776"/>
              <a:ext cx="846453" cy="792329"/>
              <a:chOff x="787668" y="2486025"/>
              <a:chExt cx="846453" cy="792329"/>
            </a:xfrm>
          </p:grpSpPr>
          <p:cxnSp>
            <p:nvCxnSpPr>
              <p:cNvPr id="60" name="直線接點 59"/>
              <p:cNvCxnSpPr/>
              <p:nvPr/>
            </p:nvCxnSpPr>
            <p:spPr>
              <a:xfrm flipH="1">
                <a:off x="787668" y="2524125"/>
                <a:ext cx="2907" cy="7364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線接點 60"/>
              <p:cNvCxnSpPr/>
              <p:nvPr/>
            </p:nvCxnSpPr>
            <p:spPr>
              <a:xfrm flipV="1">
                <a:off x="800100" y="2486025"/>
                <a:ext cx="736440" cy="381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1536540" y="2486025"/>
                <a:ext cx="64984" cy="7745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直線接點 62"/>
              <p:cNvCxnSpPr/>
              <p:nvPr/>
            </p:nvCxnSpPr>
            <p:spPr>
              <a:xfrm flipV="1">
                <a:off x="804130" y="3260589"/>
                <a:ext cx="829991" cy="177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1" name="群組 70"/>
            <p:cNvGrpSpPr/>
            <p:nvPr/>
          </p:nvGrpSpPr>
          <p:grpSpPr>
            <a:xfrm>
              <a:off x="3069561" y="3362763"/>
              <a:ext cx="908530" cy="829787"/>
              <a:chOff x="725591" y="2448567"/>
              <a:chExt cx="908530" cy="829787"/>
            </a:xfrm>
          </p:grpSpPr>
          <p:cxnSp>
            <p:nvCxnSpPr>
              <p:cNvPr id="72" name="直線接點 71"/>
              <p:cNvCxnSpPr/>
              <p:nvPr/>
            </p:nvCxnSpPr>
            <p:spPr>
              <a:xfrm>
                <a:off x="725591" y="2548580"/>
                <a:ext cx="62078" cy="7120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接點 72"/>
              <p:cNvCxnSpPr/>
              <p:nvPr/>
            </p:nvCxnSpPr>
            <p:spPr>
              <a:xfrm flipV="1">
                <a:off x="725591" y="2448567"/>
                <a:ext cx="810949" cy="634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接點 73"/>
              <p:cNvCxnSpPr/>
              <p:nvPr/>
            </p:nvCxnSpPr>
            <p:spPr>
              <a:xfrm>
                <a:off x="1536540" y="2486025"/>
                <a:ext cx="64984" cy="7745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flipV="1">
                <a:off x="804130" y="3260589"/>
                <a:ext cx="829991" cy="177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93" name="群組 92"/>
          <p:cNvGrpSpPr/>
          <p:nvPr/>
        </p:nvGrpSpPr>
        <p:grpSpPr>
          <a:xfrm>
            <a:off x="1873744" y="4433999"/>
            <a:ext cx="2077856" cy="2077856"/>
            <a:chOff x="3437574" y="4286310"/>
            <a:chExt cx="2448554" cy="2448554"/>
          </a:xfrm>
        </p:grpSpPr>
        <p:pic>
          <p:nvPicPr>
            <p:cNvPr id="94" name="圖片 2">
              <a:extLst>
                <a:ext uri="{FF2B5EF4-FFF2-40B4-BE49-F238E27FC236}">
                  <a16:creationId xmlns:a16="http://schemas.microsoft.com/office/drawing/2014/main" id="{20C4C582-DE85-4FC5-A9EC-DBE3FE826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7574" y="4286310"/>
              <a:ext cx="2448554" cy="2448554"/>
            </a:xfrm>
            <a:prstGeom prst="rect">
              <a:avLst/>
            </a:prstGeom>
          </p:spPr>
        </p:pic>
        <p:grpSp>
          <p:nvGrpSpPr>
            <p:cNvPr id="95" name="组合 27">
              <a:extLst>
                <a:ext uri="{FF2B5EF4-FFF2-40B4-BE49-F238E27FC236}">
                  <a16:creationId xmlns:a16="http://schemas.microsoft.com/office/drawing/2014/main" id="{0B22E2A6-C24A-4677-A173-E754FACE9ED2}"/>
                </a:ext>
              </a:extLst>
            </p:cNvPr>
            <p:cNvGrpSpPr/>
            <p:nvPr/>
          </p:nvGrpSpPr>
          <p:grpSpPr>
            <a:xfrm>
              <a:off x="3894866" y="5339668"/>
              <a:ext cx="1647480" cy="1247040"/>
              <a:chOff x="3827581" y="4524375"/>
              <a:chExt cx="1647480" cy="1247040"/>
            </a:xfrm>
          </p:grpSpPr>
          <p:cxnSp>
            <p:nvCxnSpPr>
              <p:cNvPr id="103" name="直線單箭頭接點 62">
                <a:extLst>
                  <a:ext uri="{FF2B5EF4-FFF2-40B4-BE49-F238E27FC236}">
                    <a16:creationId xmlns:a16="http://schemas.microsoft.com/office/drawing/2014/main" id="{87C3BBF5-6E2C-495E-A3C8-7E696672D69E}"/>
                  </a:ext>
                </a:extLst>
              </p:cNvPr>
              <p:cNvCxnSpPr>
                <a:cxnSpLocks/>
              </p:cNvCxnSpPr>
              <p:nvPr/>
            </p:nvCxnSpPr>
            <p:spPr>
              <a:xfrm flipV="1">
                <a:off x="4924095" y="4524375"/>
                <a:ext cx="550966" cy="10092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62">
                <a:extLst>
                  <a:ext uri="{FF2B5EF4-FFF2-40B4-BE49-F238E27FC236}">
                    <a16:creationId xmlns:a16="http://schemas.microsoft.com/office/drawing/2014/main" id="{5EC5AA82-CC86-4FC0-BB3F-6FBFBF0448E2}"/>
                  </a:ext>
                </a:extLst>
              </p:cNvPr>
              <p:cNvCxnSpPr>
                <a:cxnSpLocks/>
              </p:cNvCxnSpPr>
              <p:nvPr/>
            </p:nvCxnSpPr>
            <p:spPr>
              <a:xfrm flipH="1" flipV="1">
                <a:off x="3827581" y="5379244"/>
                <a:ext cx="1096514" cy="1544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62">
                <a:extLst>
                  <a:ext uri="{FF2B5EF4-FFF2-40B4-BE49-F238E27FC236}">
                    <a16:creationId xmlns:a16="http://schemas.microsoft.com/office/drawing/2014/main" id="{B2CB96C1-3FE7-455B-85D4-02191D52469A}"/>
                  </a:ext>
                </a:extLst>
              </p:cNvPr>
              <p:cNvCxnSpPr>
                <a:cxnSpLocks/>
              </p:cNvCxnSpPr>
              <p:nvPr/>
            </p:nvCxnSpPr>
            <p:spPr>
              <a:xfrm>
                <a:off x="4916169" y="5533659"/>
                <a:ext cx="403126" cy="2377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6" name="文字方塊 63">
              <a:extLst>
                <a:ext uri="{FF2B5EF4-FFF2-40B4-BE49-F238E27FC236}">
                  <a16:creationId xmlns:a16="http://schemas.microsoft.com/office/drawing/2014/main" id="{51642002-70D4-4784-8C5C-BB9062DCC103}"/>
                </a:ext>
              </a:extLst>
            </p:cNvPr>
            <p:cNvSpPr txBox="1"/>
            <p:nvPr/>
          </p:nvSpPr>
          <p:spPr>
            <a:xfrm>
              <a:off x="5542346" y="5197958"/>
              <a:ext cx="32092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kern="0" dirty="0">
                  <a:solidFill>
                    <a:srgbClr val="FF0000"/>
                  </a:solidFill>
                  <a:highlight>
                    <a:srgbClr val="00FFFF"/>
                  </a:highlight>
                  <a:latin typeface="Arial"/>
                  <a:cs typeface="Arial"/>
                  <a:sym typeface="Arial"/>
                </a:rPr>
                <a:t>Y</a:t>
              </a:r>
              <a:endParaRPr kumimoji="0" lang="zh-TW" altLang="en-US" sz="1600" b="1" i="0" u="none" strike="noStrike" kern="0" cap="none" spc="0" normalizeH="0" baseline="0" noProof="0" dirty="0">
                <a:ln>
                  <a:noFill/>
                </a:ln>
                <a:solidFill>
                  <a:srgbClr val="FF0000"/>
                </a:solidFill>
                <a:effectLst/>
                <a:highlight>
                  <a:srgbClr val="00FFFF"/>
                </a:highlight>
                <a:uLnTx/>
                <a:uFillTx/>
                <a:latin typeface="Arial"/>
                <a:cs typeface="Arial"/>
                <a:sym typeface="Arial"/>
              </a:endParaRPr>
            </a:p>
          </p:txBody>
        </p:sp>
        <p:sp>
          <p:nvSpPr>
            <p:cNvPr id="97" name="文字方塊 63">
              <a:extLst>
                <a:ext uri="{FF2B5EF4-FFF2-40B4-BE49-F238E27FC236}">
                  <a16:creationId xmlns:a16="http://schemas.microsoft.com/office/drawing/2014/main" id="{B86FC1DC-A89F-4536-B164-C80BDFC7FE2F}"/>
                </a:ext>
              </a:extLst>
            </p:cNvPr>
            <p:cNvSpPr txBox="1"/>
            <p:nvPr/>
          </p:nvSpPr>
          <p:spPr>
            <a:xfrm>
              <a:off x="5372515" y="6370004"/>
              <a:ext cx="32092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kern="0" dirty="0">
                  <a:solidFill>
                    <a:srgbClr val="FF0000"/>
                  </a:solidFill>
                  <a:highlight>
                    <a:srgbClr val="00FFFF"/>
                  </a:highlight>
                  <a:latin typeface="Arial"/>
                  <a:cs typeface="Arial"/>
                  <a:sym typeface="Arial"/>
                </a:rPr>
                <a:t>Z</a:t>
              </a:r>
              <a:endParaRPr kumimoji="0" lang="zh-TW" altLang="en-US" sz="1600" b="1" i="0" u="none" strike="noStrike" kern="0" cap="none" spc="0" normalizeH="0" baseline="0" noProof="0" dirty="0">
                <a:ln>
                  <a:noFill/>
                </a:ln>
                <a:solidFill>
                  <a:srgbClr val="FF0000"/>
                </a:solidFill>
                <a:effectLst/>
                <a:highlight>
                  <a:srgbClr val="00FFFF"/>
                </a:highlight>
                <a:uLnTx/>
                <a:uFillTx/>
                <a:latin typeface="Arial"/>
                <a:cs typeface="Arial"/>
                <a:sym typeface="Arial"/>
              </a:endParaRPr>
            </a:p>
          </p:txBody>
        </p:sp>
        <p:sp>
          <p:nvSpPr>
            <p:cNvPr id="98" name="文字方塊 63">
              <a:extLst>
                <a:ext uri="{FF2B5EF4-FFF2-40B4-BE49-F238E27FC236}">
                  <a16:creationId xmlns:a16="http://schemas.microsoft.com/office/drawing/2014/main" id="{553FF531-F576-4CB8-AA78-942F1D788B6A}"/>
                </a:ext>
              </a:extLst>
            </p:cNvPr>
            <p:cNvSpPr txBox="1"/>
            <p:nvPr/>
          </p:nvSpPr>
          <p:spPr>
            <a:xfrm>
              <a:off x="3469427" y="5879649"/>
              <a:ext cx="32092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kern="0" dirty="0">
                  <a:solidFill>
                    <a:srgbClr val="FF0000"/>
                  </a:solidFill>
                  <a:highlight>
                    <a:srgbClr val="00FFFF"/>
                  </a:highlight>
                  <a:latin typeface="Arial"/>
                  <a:cs typeface="Arial"/>
                  <a:sym typeface="Arial"/>
                </a:rPr>
                <a:t>X</a:t>
              </a:r>
              <a:endParaRPr kumimoji="0" lang="zh-TW" altLang="en-US" sz="1600" b="1" i="0" u="none" strike="noStrike" kern="0" cap="none" spc="0" normalizeH="0" baseline="0" noProof="0" dirty="0">
                <a:ln>
                  <a:noFill/>
                </a:ln>
                <a:solidFill>
                  <a:srgbClr val="FF0000"/>
                </a:solidFill>
                <a:effectLst/>
                <a:highlight>
                  <a:srgbClr val="00FFFF"/>
                </a:highlight>
                <a:uLnTx/>
                <a:uFillTx/>
                <a:latin typeface="Arial"/>
                <a:cs typeface="Arial"/>
                <a:sym typeface="Arial"/>
              </a:endParaRPr>
            </a:p>
          </p:txBody>
        </p:sp>
        <p:grpSp>
          <p:nvGrpSpPr>
            <p:cNvPr id="99" name="群組 3">
              <a:extLst>
                <a:ext uri="{FF2B5EF4-FFF2-40B4-BE49-F238E27FC236}">
                  <a16:creationId xmlns:a16="http://schemas.microsoft.com/office/drawing/2014/main" id="{B042E6DF-F960-4669-9DB0-15CBF54C3E0E}"/>
                </a:ext>
              </a:extLst>
            </p:cNvPr>
            <p:cNvGrpSpPr/>
            <p:nvPr/>
          </p:nvGrpSpPr>
          <p:grpSpPr>
            <a:xfrm>
              <a:off x="4807295" y="4554775"/>
              <a:ext cx="779381" cy="1844575"/>
              <a:chOff x="6820808" y="3434052"/>
              <a:chExt cx="779381" cy="1241842"/>
            </a:xfrm>
          </p:grpSpPr>
          <p:sp>
            <p:nvSpPr>
              <p:cNvPr id="100" name="文字方塊 63">
                <a:extLst>
                  <a:ext uri="{FF2B5EF4-FFF2-40B4-BE49-F238E27FC236}">
                    <a16:creationId xmlns:a16="http://schemas.microsoft.com/office/drawing/2014/main" id="{5B8E08D7-1C56-440A-9989-9F2B314B453D}"/>
                  </a:ext>
                </a:extLst>
              </p:cNvPr>
              <p:cNvSpPr txBox="1"/>
              <p:nvPr/>
            </p:nvSpPr>
            <p:spPr>
              <a:xfrm>
                <a:off x="6820808" y="3434052"/>
                <a:ext cx="779381" cy="2279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0" cap="none" spc="0" normalizeH="0" baseline="0" noProof="0" dirty="0">
                    <a:ln>
                      <a:noFill/>
                    </a:ln>
                    <a:solidFill>
                      <a:srgbClr val="FF0000"/>
                    </a:solidFill>
                    <a:effectLst/>
                    <a:highlight>
                      <a:srgbClr val="FFFF00"/>
                    </a:highlight>
                    <a:uLnTx/>
                    <a:uFillTx/>
                    <a:latin typeface="Arial"/>
                    <a:cs typeface="Arial"/>
                    <a:sym typeface="Arial"/>
                  </a:rPr>
                  <a:t>(</a:t>
                </a:r>
                <a:r>
                  <a:rPr lang="en-US" altLang="zh-TW" sz="1600" b="1" dirty="0">
                    <a:solidFill>
                      <a:srgbClr val="FF0000"/>
                    </a:solidFill>
                    <a:highlight>
                      <a:srgbClr val="FFFF00"/>
                    </a:highlight>
                  </a:rPr>
                  <a:t>0</a:t>
                </a:r>
                <a:r>
                  <a:rPr kumimoji="0" lang="en-US" altLang="zh-TW" sz="1600" b="1" i="0" u="none" strike="noStrike" kern="0" cap="none" spc="0" normalizeH="0" baseline="0" noProof="0" dirty="0">
                    <a:ln>
                      <a:noFill/>
                    </a:ln>
                    <a:solidFill>
                      <a:srgbClr val="FF0000"/>
                    </a:solidFill>
                    <a:effectLst/>
                    <a:highlight>
                      <a:srgbClr val="FFFF00"/>
                    </a:highlight>
                    <a:uLnTx/>
                    <a:uFillTx/>
                    <a:latin typeface="Arial"/>
                    <a:cs typeface="Arial"/>
                    <a:sym typeface="Arial"/>
                  </a:rPr>
                  <a:t>,0,0)</a:t>
                </a:r>
                <a:endParaRPr kumimoji="0" lang="zh-TW" altLang="en-US" sz="1600" b="1" i="0" u="none" strike="noStrike" kern="0" cap="none" spc="0" normalizeH="0" baseline="0" noProof="0" dirty="0">
                  <a:ln>
                    <a:noFill/>
                  </a:ln>
                  <a:solidFill>
                    <a:srgbClr val="FF0000"/>
                  </a:solidFill>
                  <a:effectLst/>
                  <a:highlight>
                    <a:srgbClr val="FFFF00"/>
                  </a:highlight>
                  <a:uLnTx/>
                  <a:uFillTx/>
                  <a:latin typeface="Arial"/>
                  <a:cs typeface="Arial"/>
                  <a:sym typeface="Arial"/>
                </a:endParaRPr>
              </a:p>
            </p:txBody>
          </p:sp>
          <p:cxnSp>
            <p:nvCxnSpPr>
              <p:cNvPr id="101" name="直線單箭頭接點 62">
                <a:extLst>
                  <a:ext uri="{FF2B5EF4-FFF2-40B4-BE49-F238E27FC236}">
                    <a16:creationId xmlns:a16="http://schemas.microsoft.com/office/drawing/2014/main" id="{5ED2D372-6CE5-4F52-AB8D-B723F9C7E9FB}"/>
                  </a:ext>
                </a:extLst>
              </p:cNvPr>
              <p:cNvCxnSpPr>
                <a:cxnSpLocks/>
                <a:stCxn id="102" idx="0"/>
                <a:endCxn id="100" idx="2"/>
              </p:cNvCxnSpPr>
              <p:nvPr/>
            </p:nvCxnSpPr>
            <p:spPr>
              <a:xfrm flipV="1">
                <a:off x="6993004" y="3661980"/>
                <a:ext cx="217495" cy="94605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2" name="橢圓 61">
                <a:extLst>
                  <a:ext uri="{FF2B5EF4-FFF2-40B4-BE49-F238E27FC236}">
                    <a16:creationId xmlns:a16="http://schemas.microsoft.com/office/drawing/2014/main" id="{2D861A53-E8B3-43EE-BCCA-9069CDA53970}"/>
                  </a:ext>
                </a:extLst>
              </p:cNvPr>
              <p:cNvSpPr/>
              <p:nvPr/>
            </p:nvSpPr>
            <p:spPr>
              <a:xfrm>
                <a:off x="6943179" y="4608031"/>
                <a:ext cx="99650" cy="67863"/>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050" b="0"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endParaRPr>
              </a:p>
            </p:txBody>
          </p:sp>
        </p:grpSp>
      </p:grpSp>
      <p:sp>
        <p:nvSpPr>
          <p:cNvPr id="106" name="Shape 159">
            <a:extLst>
              <a:ext uri="{FF2B5EF4-FFF2-40B4-BE49-F238E27FC236}">
                <a16:creationId xmlns:a16="http://schemas.microsoft.com/office/drawing/2014/main" id="{58F8598B-9005-4BAA-8BC0-9BA0A9560D70}"/>
              </a:ext>
            </a:extLst>
          </p:cNvPr>
          <p:cNvSpPr txBox="1">
            <a:spLocks noGrp="1"/>
          </p:cNvSpPr>
          <p:nvPr>
            <p:ph type="title"/>
          </p:nvPr>
        </p:nvSpPr>
        <p:spPr>
          <a:xfrm>
            <a:off x="37041" y="39267"/>
            <a:ext cx="9069918" cy="456822"/>
          </a:xfrm>
          <a:prstGeom prst="rect">
            <a:avLst/>
          </a:prstGeom>
          <a:noFill/>
          <a:ln>
            <a:noFill/>
          </a:ln>
        </p:spPr>
        <p:txBody>
          <a:bodyPr lIns="68569" tIns="34275" rIns="68569" bIns="34275" anchor="ctr" anchorCtr="0">
            <a:noAutofit/>
          </a:bodyPr>
          <a:lstStyle/>
          <a:p>
            <a:pPr marL="1949054" indent="-1949054">
              <a:buSzPct val="25000"/>
            </a:pPr>
            <a:r>
              <a:rPr lang="en-US" sz="2800" b="1" dirty="0">
                <a:latin typeface="Arial"/>
                <a:ea typeface="Arial"/>
                <a:cs typeface="Arial"/>
                <a:sym typeface="Arial"/>
              </a:rPr>
              <a:t>3. (20%) </a:t>
            </a:r>
            <a:r>
              <a:rPr lang="en-US" altLang="zh-TW" sz="2800" b="1" dirty="0">
                <a:latin typeface="Arial"/>
                <a:cs typeface="Arial"/>
              </a:rPr>
              <a:t>Augmented Reality 	       </a:t>
            </a:r>
            <a:r>
              <a:rPr lang="en-US" altLang="zh-TW" sz="1800" dirty="0"/>
              <a:t>(</a:t>
            </a:r>
            <a:r>
              <a:rPr lang="zh-CN" altLang="en-US" sz="1800" dirty="0"/>
              <a:t>出題：</a:t>
            </a:r>
            <a:r>
              <a:rPr lang="en-US" altLang="zh-TW" sz="1800" dirty="0" err="1"/>
              <a:t>Keter</a:t>
            </a:r>
            <a:r>
              <a:rPr lang="en-US" altLang="zh-TW" sz="1800" dirty="0"/>
              <a:t>)</a:t>
            </a:r>
            <a:endParaRPr lang="en-US" sz="2800" b="1" dirty="0">
              <a:latin typeface="Arial"/>
              <a:cs typeface="Arial"/>
              <a:sym typeface="Arial"/>
            </a:endParaRPr>
          </a:p>
        </p:txBody>
      </p:sp>
      <p:sp>
        <p:nvSpPr>
          <p:cNvPr id="107" name="矩形 106"/>
          <p:cNvSpPr/>
          <p:nvPr/>
        </p:nvSpPr>
        <p:spPr>
          <a:xfrm>
            <a:off x="198770" y="406610"/>
            <a:ext cx="3668380" cy="369332"/>
          </a:xfrm>
          <a:prstGeom prst="rect">
            <a:avLst/>
          </a:prstGeom>
        </p:spPr>
        <p:txBody>
          <a:bodyPr wrap="square">
            <a:spAutoFit/>
          </a:bodyPr>
          <a:lstStyle/>
          <a:p>
            <a:pPr marL="342900" lvl="0" indent="-342900">
              <a:buClr>
                <a:srgbClr val="000000"/>
              </a:buClr>
              <a:buSzPts val="2031"/>
              <a:buFont typeface="Noto Sans Symbols"/>
              <a:buChar char="❑"/>
            </a:pPr>
            <a:r>
              <a:rPr lang="en-US" altLang="zh-TW" sz="1800" dirty="0"/>
              <a:t>Guides and Requirements:</a:t>
            </a:r>
          </a:p>
        </p:txBody>
      </p:sp>
      <p:sp>
        <p:nvSpPr>
          <p:cNvPr id="108" name="矩形 107"/>
          <p:cNvSpPr/>
          <p:nvPr/>
        </p:nvSpPr>
        <p:spPr>
          <a:xfrm>
            <a:off x="7480180" y="2360312"/>
            <a:ext cx="1476686" cy="430887"/>
          </a:xfrm>
          <a:prstGeom prst="rect">
            <a:avLst/>
          </a:prstGeom>
        </p:spPr>
        <p:txBody>
          <a:bodyPr wrap="none">
            <a:spAutoFit/>
          </a:bodyPr>
          <a:lstStyle/>
          <a:p>
            <a:r>
              <a:rPr lang="en-US" altLang="zh-TW" sz="1100" dirty="0">
                <a:sym typeface="Wingdings" panose="05000000000000000000" pitchFamily="2" charset="2"/>
              </a:rPr>
              <a:t>The coordinates are </a:t>
            </a:r>
            <a:br>
              <a:rPr lang="en-US" altLang="zh-TW" sz="1100" dirty="0">
                <a:sym typeface="Wingdings" panose="05000000000000000000" pitchFamily="2" charset="2"/>
              </a:rPr>
            </a:br>
            <a:r>
              <a:rPr lang="en-US" altLang="zh-TW" sz="1100" dirty="0">
                <a:sym typeface="Wingdings" panose="05000000000000000000" pitchFamily="2" charset="2"/>
              </a:rPr>
              <a:t>in Word Frame</a:t>
            </a:r>
            <a:endParaRPr lang="zh-TW" altLang="en-US" sz="1100" dirty="0"/>
          </a:p>
        </p:txBody>
      </p:sp>
      <p:sp>
        <p:nvSpPr>
          <p:cNvPr id="109" name="矩形 108"/>
          <p:cNvSpPr/>
          <p:nvPr/>
        </p:nvSpPr>
        <p:spPr>
          <a:xfrm>
            <a:off x="2033413" y="6496581"/>
            <a:ext cx="1715534" cy="307777"/>
          </a:xfrm>
          <a:prstGeom prst="rect">
            <a:avLst/>
          </a:prstGeom>
        </p:spPr>
        <p:txBody>
          <a:bodyPr wrap="none">
            <a:spAutoFit/>
          </a:bodyPr>
          <a:lstStyle/>
          <a:p>
            <a:r>
              <a:rPr lang="en-US" altLang="zh-TW" dirty="0">
                <a:sym typeface="Wingdings" panose="05000000000000000000" pitchFamily="2" charset="2"/>
              </a:rPr>
              <a:t>Chessboard Frame</a:t>
            </a:r>
            <a:endParaRPr lang="zh-TW" altLang="en-US" dirty="0"/>
          </a:p>
        </p:txBody>
      </p:sp>
      <p:sp>
        <p:nvSpPr>
          <p:cNvPr id="110" name="矩形 109"/>
          <p:cNvSpPr/>
          <p:nvPr/>
        </p:nvSpPr>
        <p:spPr>
          <a:xfrm>
            <a:off x="5576638" y="6486254"/>
            <a:ext cx="1677062" cy="307777"/>
          </a:xfrm>
          <a:prstGeom prst="rect">
            <a:avLst/>
          </a:prstGeom>
        </p:spPr>
        <p:txBody>
          <a:bodyPr wrap="none">
            <a:spAutoFit/>
          </a:bodyPr>
          <a:lstStyle/>
          <a:p>
            <a:r>
              <a:rPr lang="en-US" altLang="zh-TW" dirty="0">
                <a:sym typeface="Wingdings" panose="05000000000000000000" pitchFamily="2" charset="2"/>
              </a:rPr>
              <a:t>Position and Order</a:t>
            </a:r>
            <a:endParaRPr lang="zh-TW" altLang="en-US" dirty="0"/>
          </a:p>
        </p:txBody>
      </p:sp>
      <p:sp>
        <p:nvSpPr>
          <p:cNvPr id="111" name="文字方塊 110"/>
          <p:cNvSpPr txBox="1"/>
          <p:nvPr/>
        </p:nvSpPr>
        <p:spPr>
          <a:xfrm>
            <a:off x="6043941" y="5104801"/>
            <a:ext cx="284052" cy="307777"/>
          </a:xfrm>
          <a:prstGeom prst="rect">
            <a:avLst/>
          </a:prstGeom>
          <a:noFill/>
        </p:spPr>
        <p:txBody>
          <a:bodyPr wrap="none" rtlCol="0">
            <a:spAutoFit/>
          </a:bodyPr>
          <a:lstStyle/>
          <a:p>
            <a:r>
              <a:rPr lang="en-US" altLang="zh-TW" b="1" dirty="0">
                <a:solidFill>
                  <a:srgbClr val="00B0F0"/>
                </a:solidFill>
              </a:rPr>
              <a:t>1</a:t>
            </a:r>
            <a:endParaRPr lang="zh-TW" altLang="en-US" b="1" dirty="0">
              <a:solidFill>
                <a:srgbClr val="00B0F0"/>
              </a:solidFill>
            </a:endParaRPr>
          </a:p>
        </p:txBody>
      </p:sp>
      <p:sp>
        <p:nvSpPr>
          <p:cNvPr id="112" name="文字方塊 111"/>
          <p:cNvSpPr txBox="1"/>
          <p:nvPr/>
        </p:nvSpPr>
        <p:spPr>
          <a:xfrm>
            <a:off x="6387761" y="5077964"/>
            <a:ext cx="284052" cy="307777"/>
          </a:xfrm>
          <a:prstGeom prst="rect">
            <a:avLst/>
          </a:prstGeom>
          <a:noFill/>
        </p:spPr>
        <p:txBody>
          <a:bodyPr wrap="none" rtlCol="0">
            <a:spAutoFit/>
          </a:bodyPr>
          <a:lstStyle/>
          <a:p>
            <a:r>
              <a:rPr lang="en-US" altLang="zh-TW" b="1" dirty="0">
                <a:solidFill>
                  <a:srgbClr val="00B0F0"/>
                </a:solidFill>
              </a:rPr>
              <a:t>2</a:t>
            </a:r>
            <a:endParaRPr lang="zh-TW" altLang="en-US" b="1" dirty="0">
              <a:solidFill>
                <a:srgbClr val="00B0F0"/>
              </a:solidFill>
            </a:endParaRPr>
          </a:p>
        </p:txBody>
      </p:sp>
      <p:sp>
        <p:nvSpPr>
          <p:cNvPr id="113" name="文字方塊 112"/>
          <p:cNvSpPr txBox="1"/>
          <p:nvPr/>
        </p:nvSpPr>
        <p:spPr>
          <a:xfrm>
            <a:off x="6749791" y="5056478"/>
            <a:ext cx="284052" cy="307777"/>
          </a:xfrm>
          <a:prstGeom prst="rect">
            <a:avLst/>
          </a:prstGeom>
          <a:noFill/>
        </p:spPr>
        <p:txBody>
          <a:bodyPr wrap="none" rtlCol="0">
            <a:spAutoFit/>
          </a:bodyPr>
          <a:lstStyle/>
          <a:p>
            <a:r>
              <a:rPr lang="en-US" altLang="zh-TW" b="1" dirty="0">
                <a:solidFill>
                  <a:srgbClr val="00B0F0"/>
                </a:solidFill>
              </a:rPr>
              <a:t>3</a:t>
            </a:r>
            <a:endParaRPr lang="zh-TW" altLang="en-US" b="1" dirty="0">
              <a:solidFill>
                <a:srgbClr val="00B0F0"/>
              </a:solidFill>
            </a:endParaRPr>
          </a:p>
        </p:txBody>
      </p:sp>
      <p:sp>
        <p:nvSpPr>
          <p:cNvPr id="114" name="文字方塊 113"/>
          <p:cNvSpPr txBox="1"/>
          <p:nvPr/>
        </p:nvSpPr>
        <p:spPr>
          <a:xfrm>
            <a:off x="6038635" y="5427445"/>
            <a:ext cx="284052" cy="307777"/>
          </a:xfrm>
          <a:prstGeom prst="rect">
            <a:avLst/>
          </a:prstGeom>
          <a:noFill/>
        </p:spPr>
        <p:txBody>
          <a:bodyPr wrap="none" rtlCol="0">
            <a:spAutoFit/>
          </a:bodyPr>
          <a:lstStyle/>
          <a:p>
            <a:r>
              <a:rPr lang="en-US" altLang="zh-TW" b="1" dirty="0">
                <a:solidFill>
                  <a:srgbClr val="00B0F0"/>
                </a:solidFill>
              </a:rPr>
              <a:t>4</a:t>
            </a:r>
            <a:endParaRPr lang="zh-TW" altLang="en-US" b="1" dirty="0">
              <a:solidFill>
                <a:srgbClr val="00B0F0"/>
              </a:solidFill>
            </a:endParaRPr>
          </a:p>
        </p:txBody>
      </p:sp>
      <p:sp>
        <p:nvSpPr>
          <p:cNvPr id="115" name="文字方塊 114"/>
          <p:cNvSpPr txBox="1"/>
          <p:nvPr/>
        </p:nvSpPr>
        <p:spPr>
          <a:xfrm>
            <a:off x="6387761" y="5422214"/>
            <a:ext cx="284052" cy="307777"/>
          </a:xfrm>
          <a:prstGeom prst="rect">
            <a:avLst/>
          </a:prstGeom>
          <a:noFill/>
        </p:spPr>
        <p:txBody>
          <a:bodyPr wrap="none" rtlCol="0">
            <a:spAutoFit/>
          </a:bodyPr>
          <a:lstStyle/>
          <a:p>
            <a:r>
              <a:rPr lang="en-US" altLang="zh-TW" b="1" dirty="0">
                <a:solidFill>
                  <a:srgbClr val="00B0F0"/>
                </a:solidFill>
              </a:rPr>
              <a:t>5</a:t>
            </a:r>
            <a:endParaRPr lang="zh-TW" altLang="en-US" b="1" dirty="0">
              <a:solidFill>
                <a:srgbClr val="00B0F0"/>
              </a:solidFill>
            </a:endParaRPr>
          </a:p>
        </p:txBody>
      </p:sp>
      <p:sp>
        <p:nvSpPr>
          <p:cNvPr id="116" name="文字方塊 115"/>
          <p:cNvSpPr txBox="1"/>
          <p:nvPr/>
        </p:nvSpPr>
        <p:spPr>
          <a:xfrm>
            <a:off x="6778050" y="5393105"/>
            <a:ext cx="284052" cy="307777"/>
          </a:xfrm>
          <a:prstGeom prst="rect">
            <a:avLst/>
          </a:prstGeom>
          <a:noFill/>
        </p:spPr>
        <p:txBody>
          <a:bodyPr wrap="none" rtlCol="0">
            <a:spAutoFit/>
          </a:bodyPr>
          <a:lstStyle/>
          <a:p>
            <a:r>
              <a:rPr lang="en-US" altLang="zh-TW" b="1" dirty="0">
                <a:solidFill>
                  <a:srgbClr val="00B0F0"/>
                </a:solidFill>
              </a:rPr>
              <a:t>6</a:t>
            </a:r>
            <a:endParaRPr lang="zh-TW" altLang="en-US" b="1" dirty="0">
              <a:solidFill>
                <a:srgbClr val="00B0F0"/>
              </a:solidFill>
            </a:endParaRPr>
          </a:p>
        </p:txBody>
      </p:sp>
    </p:spTree>
    <p:extLst>
      <p:ext uri="{BB962C8B-B14F-4D97-AF65-F5344CB8AC3E}">
        <p14:creationId xmlns:p14="http://schemas.microsoft.com/office/powerpoint/2010/main" val="2385640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6253018" cy="784167"/>
          </a:xfrm>
        </p:spPr>
        <p:txBody>
          <a:bodyPr/>
          <a:lstStyle/>
          <a:p>
            <a:r>
              <a:rPr lang="en-US" sz="2800" b="1" dirty="0"/>
              <a:t>4. </a:t>
            </a:r>
            <a:r>
              <a:rPr lang="en-US" altLang="zh-TW" sz="2800" b="1" dirty="0">
                <a:ea typeface="Arial"/>
                <a:cs typeface="Arial"/>
                <a:sym typeface="Arial"/>
              </a:rPr>
              <a:t>(20%) Stereo Disparity Map</a:t>
            </a:r>
            <a:endParaRPr lang="en-US" sz="2800" b="1" dirty="0"/>
          </a:p>
        </p:txBody>
      </p:sp>
      <p:sp>
        <p:nvSpPr>
          <p:cNvPr id="3" name="文字版面配置區 2"/>
          <p:cNvSpPr>
            <a:spLocks noGrp="1"/>
          </p:cNvSpPr>
          <p:nvPr>
            <p:ph type="body" idx="1"/>
          </p:nvPr>
        </p:nvSpPr>
        <p:spPr>
          <a:xfrm>
            <a:off x="-92801" y="672444"/>
            <a:ext cx="6733746" cy="2290212"/>
          </a:xfrm>
        </p:spPr>
        <p:txBody>
          <a:bodyPr/>
          <a:lstStyle/>
          <a:p>
            <a:pPr marL="200025" indent="157163">
              <a:lnSpc>
                <a:spcPct val="100000"/>
              </a:lnSpc>
              <a:buNone/>
            </a:pPr>
            <a:r>
              <a:rPr lang="en-US" altLang="zh-TW" sz="2400" dirty="0">
                <a:latin typeface="Calibri" panose="020F0502020204030204" pitchFamily="34" charset="0"/>
                <a:cs typeface="Calibri" panose="020F0502020204030204" pitchFamily="34" charset="0"/>
              </a:rPr>
              <a:t>4.1 (10%)</a:t>
            </a:r>
            <a:r>
              <a:rPr lang="zh-TW" altLang="en-US" sz="2400" dirty="0">
                <a:latin typeface="Calibri" panose="020F0502020204030204" pitchFamily="34" charset="0"/>
                <a:cs typeface="Calibri" panose="020F0502020204030204" pitchFamily="34" charset="0"/>
              </a:rPr>
              <a:t> </a:t>
            </a:r>
            <a:r>
              <a:rPr lang="en-US" altLang="zh-TW" sz="2400" dirty="0">
                <a:ea typeface="Arial"/>
                <a:cs typeface="Arial"/>
                <a:sym typeface="Arial"/>
              </a:rPr>
              <a:t>Stereo Disparity Map</a:t>
            </a:r>
            <a:endParaRPr lang="en-US" altLang="zh-TW" sz="2400" dirty="0">
              <a:latin typeface="Calibri" panose="020F0502020204030204" pitchFamily="34" charset="0"/>
              <a:cs typeface="Calibri" panose="020F0502020204030204" pitchFamily="34" charset="0"/>
            </a:endParaRPr>
          </a:p>
          <a:p>
            <a:pPr marL="200025" lvl="1" indent="157163">
              <a:lnSpc>
                <a:spcPct val="100000"/>
              </a:lnSpc>
              <a:buNone/>
            </a:pPr>
            <a:r>
              <a:rPr lang="en-US" altLang="zh-TW" dirty="0">
                <a:cs typeface="Arial"/>
              </a:rPr>
              <a:t>4.2 (10%)</a:t>
            </a:r>
            <a:r>
              <a:rPr lang="zh-TW" altLang="en-US" dirty="0">
                <a:cs typeface="Arial"/>
              </a:rPr>
              <a:t> </a:t>
            </a:r>
            <a:r>
              <a:rPr lang="en-US" altLang="zh-TW" dirty="0">
                <a:cs typeface="Arial"/>
                <a:sym typeface="Arial"/>
              </a:rPr>
              <a:t>Checking the Disparity Value</a:t>
            </a:r>
            <a:endParaRPr lang="en-US" altLang="zh-TW" dirty="0">
              <a:cs typeface="Arial"/>
            </a:endParaRPr>
          </a:p>
        </p:txBody>
      </p:sp>
      <p:sp>
        <p:nvSpPr>
          <p:cNvPr id="4" name="Shape 132">
            <a:extLst>
              <a:ext uri="{FF2B5EF4-FFF2-40B4-BE49-F238E27FC236}">
                <a16:creationId xmlns:a16="http://schemas.microsoft.com/office/drawing/2014/main" id="{E693A50F-A2F1-4243-A447-D56607687812}"/>
              </a:ext>
            </a:extLst>
          </p:cNvPr>
          <p:cNvSpPr txBox="1">
            <a:spLocks noGrp="1"/>
          </p:cNvSpPr>
          <p:nvPr>
            <p:ph type="sldNum" idx="12"/>
          </p:nvPr>
        </p:nvSpPr>
        <p:spPr>
          <a:xfrm>
            <a:off x="7086601" y="6561368"/>
            <a:ext cx="2057399"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900">
                <a:solidFill>
                  <a:srgbClr val="888888"/>
                </a:solidFill>
                <a:latin typeface="Calibri"/>
                <a:ea typeface="Calibri"/>
                <a:cs typeface="Calibri"/>
                <a:sym typeface="Calibri"/>
              </a:rPr>
              <a:pPr algn="r">
                <a:buSzPct val="25000"/>
              </a:pPr>
              <a:t>17</a:t>
            </a:fld>
            <a:endParaRPr lang="en-US" sz="900">
              <a:solidFill>
                <a:srgbClr val="888888"/>
              </a:solidFill>
              <a:latin typeface="Calibri"/>
              <a:ea typeface="Calibri"/>
              <a:cs typeface="Calibri"/>
              <a:sym typeface="Calibri"/>
            </a:endParaRPr>
          </a:p>
        </p:txBody>
      </p:sp>
      <p:sp>
        <p:nvSpPr>
          <p:cNvPr id="6" name="文字方塊 5"/>
          <p:cNvSpPr txBox="1"/>
          <p:nvPr/>
        </p:nvSpPr>
        <p:spPr>
          <a:xfrm>
            <a:off x="7776755" y="66602"/>
            <a:ext cx="1441136" cy="307777"/>
          </a:xfrm>
          <a:prstGeom prst="rect">
            <a:avLst/>
          </a:prstGeom>
          <a:noFill/>
        </p:spPr>
        <p:txBody>
          <a:bodyPr wrap="square" rtlCol="0">
            <a:spAutoFit/>
          </a:bodyPr>
          <a:lstStyle/>
          <a:p>
            <a:r>
              <a:rPr lang="en-US" altLang="zh-TW" dirty="0"/>
              <a:t>(</a:t>
            </a:r>
            <a:r>
              <a:rPr lang="zh-TW" altLang="en-US" dirty="0"/>
              <a:t>出</a:t>
            </a:r>
            <a:r>
              <a:rPr lang="zh-CN" altLang="en-US" dirty="0"/>
              <a:t>題：</a:t>
            </a:r>
            <a:r>
              <a:rPr lang="en-US" altLang="zh-CN" dirty="0"/>
              <a:t>Aaron)</a:t>
            </a:r>
            <a:endParaRPr lang="zh-TW" altLang="en-US" dirty="0"/>
          </a:p>
        </p:txBody>
      </p:sp>
      <p:pic>
        <p:nvPicPr>
          <p:cNvPr id="5" name="圖片 4">
            <a:extLst>
              <a:ext uri="{FF2B5EF4-FFF2-40B4-BE49-F238E27FC236}">
                <a16:creationId xmlns:a16="http://schemas.microsoft.com/office/drawing/2014/main" id="{61FA4583-C33F-401B-A0E7-65B7D54B3837}"/>
              </a:ext>
            </a:extLst>
          </p:cNvPr>
          <p:cNvPicPr>
            <a:picLocks noChangeAspect="1"/>
          </p:cNvPicPr>
          <p:nvPr/>
        </p:nvPicPr>
        <p:blipFill>
          <a:blip r:embed="rId2"/>
          <a:stretch>
            <a:fillRect/>
          </a:stretch>
        </p:blipFill>
        <p:spPr>
          <a:xfrm>
            <a:off x="4572000" y="2100092"/>
            <a:ext cx="2539607" cy="1501681"/>
          </a:xfrm>
          <a:prstGeom prst="rect">
            <a:avLst/>
          </a:prstGeom>
        </p:spPr>
      </p:pic>
    </p:spTree>
    <p:extLst>
      <p:ext uri="{BB962C8B-B14F-4D97-AF65-F5344CB8AC3E}">
        <p14:creationId xmlns:p14="http://schemas.microsoft.com/office/powerpoint/2010/main" val="2821037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9"/>
          <p:cNvSpPr txBox="1">
            <a:spLocks noGrp="1"/>
          </p:cNvSpPr>
          <p:nvPr>
            <p:ph type="title"/>
          </p:nvPr>
        </p:nvSpPr>
        <p:spPr>
          <a:xfrm>
            <a:off x="11" y="11695"/>
            <a:ext cx="9133439" cy="637628"/>
          </a:xfrm>
          <a:prstGeom prst="rect">
            <a:avLst/>
          </a:prstGeom>
          <a:noFill/>
          <a:ln>
            <a:noFill/>
          </a:ln>
        </p:spPr>
        <p:txBody>
          <a:bodyPr spcFirstLastPara="1" vert="horz" wrap="square" lIns="68551" tIns="34275" rIns="68551" bIns="34275" rtlCol="0" anchor="ctr" anchorCtr="0">
            <a:noAutofit/>
          </a:bodyPr>
          <a:lstStyle/>
          <a:p>
            <a:pPr>
              <a:spcBef>
                <a:spcPts val="0"/>
              </a:spcBef>
              <a:buSzPts val="700"/>
            </a:pPr>
            <a:r>
              <a:rPr lang="en-US" sz="2800" b="1" dirty="0">
                <a:latin typeface="Arial"/>
                <a:ea typeface="Arial"/>
                <a:cs typeface="Arial"/>
                <a:sym typeface="Arial"/>
              </a:rPr>
              <a:t>4.</a:t>
            </a:r>
            <a:r>
              <a:rPr lang="en-US" altLang="zh-TW" sz="2800" b="1" dirty="0">
                <a:latin typeface="Arial"/>
                <a:ea typeface="Arial"/>
                <a:cs typeface="Arial"/>
                <a:sym typeface="Arial"/>
              </a:rPr>
              <a:t>1</a:t>
            </a:r>
            <a:r>
              <a:rPr lang="en-US" sz="2800" b="1" dirty="0">
                <a:latin typeface="Arial"/>
                <a:ea typeface="Arial"/>
                <a:cs typeface="Arial"/>
                <a:sym typeface="Arial"/>
              </a:rPr>
              <a:t> (</a:t>
            </a:r>
            <a:r>
              <a:rPr lang="en-US" altLang="zh-TW" sz="2800" b="1" dirty="0">
                <a:latin typeface="Arial"/>
                <a:ea typeface="Arial"/>
                <a:cs typeface="Arial"/>
                <a:sym typeface="Arial"/>
              </a:rPr>
              <a:t>10</a:t>
            </a:r>
            <a:r>
              <a:rPr lang="en-US" sz="2800" b="1" dirty="0">
                <a:latin typeface="Arial"/>
                <a:ea typeface="Arial"/>
                <a:cs typeface="Arial"/>
                <a:sym typeface="Arial"/>
              </a:rPr>
              <a:t>%) Stereo Disparity Map		 </a:t>
            </a:r>
            <a:r>
              <a:rPr lang="en-US" sz="1800" dirty="0"/>
              <a:t>(</a:t>
            </a:r>
            <a:r>
              <a:rPr lang="en-US" sz="1800" dirty="0" err="1"/>
              <a:t>出題：Aaron</a:t>
            </a:r>
            <a:r>
              <a:rPr lang="en-US" sz="1800" dirty="0"/>
              <a:t>)</a:t>
            </a:r>
            <a:endParaRPr sz="2800" b="1" dirty="0">
              <a:latin typeface="Arial"/>
              <a:ea typeface="Arial"/>
              <a:cs typeface="Arial"/>
              <a:sym typeface="Arial"/>
            </a:endParaRPr>
          </a:p>
        </p:txBody>
      </p:sp>
      <p:sp>
        <p:nvSpPr>
          <p:cNvPr id="139" name="Google Shape;139;p9"/>
          <p:cNvSpPr txBox="1">
            <a:spLocks noGrp="1"/>
          </p:cNvSpPr>
          <p:nvPr>
            <p:ph idx="1"/>
          </p:nvPr>
        </p:nvSpPr>
        <p:spPr>
          <a:xfrm>
            <a:off x="2" y="649325"/>
            <a:ext cx="8495899" cy="1150603"/>
          </a:xfrm>
          <a:prstGeom prst="rect">
            <a:avLst/>
          </a:prstGeom>
          <a:noFill/>
          <a:ln>
            <a:noFill/>
          </a:ln>
        </p:spPr>
        <p:txBody>
          <a:bodyPr spcFirstLastPara="1" vert="horz" wrap="square" lIns="68551" tIns="34275" rIns="68551" bIns="34275" rtlCol="0" anchor="t" anchorCtr="0">
            <a:noAutofit/>
          </a:bodyPr>
          <a:lstStyle/>
          <a:p>
            <a:pPr marL="357154" indent="-357154">
              <a:lnSpc>
                <a:spcPct val="100000"/>
              </a:lnSpc>
              <a:spcBef>
                <a:spcPts val="0"/>
              </a:spcBef>
              <a:buSzPts val="2000"/>
              <a:buChar char="❑"/>
            </a:pPr>
            <a:r>
              <a:rPr lang="en-US" sz="2000" dirty="0">
                <a:latin typeface="Arial"/>
                <a:ea typeface="Arial"/>
                <a:cs typeface="Arial"/>
                <a:sym typeface="Arial"/>
              </a:rPr>
              <a:t>Given: a pair of images, imL.png and imR.png (have been rectified)</a:t>
            </a:r>
            <a:endParaRPr dirty="0"/>
          </a:p>
          <a:p>
            <a:pPr marL="357154" indent="-357154">
              <a:lnSpc>
                <a:spcPct val="100000"/>
              </a:lnSpc>
              <a:spcBef>
                <a:spcPts val="0"/>
              </a:spcBef>
              <a:buSzPts val="2000"/>
              <a:buChar char="❑"/>
            </a:pPr>
            <a:r>
              <a:rPr lang="en-US" sz="2000" dirty="0">
                <a:latin typeface="Arial"/>
                <a:ea typeface="Arial"/>
                <a:cs typeface="Arial"/>
                <a:sym typeface="Arial"/>
              </a:rPr>
              <a:t>Q:</a:t>
            </a:r>
            <a:endParaRPr lang="en-US" altLang="zh-TW" dirty="0">
              <a:sym typeface="Arial"/>
            </a:endParaRPr>
          </a:p>
          <a:p>
            <a:pPr lvl="1" indent="-357154">
              <a:lnSpc>
                <a:spcPct val="100000"/>
              </a:lnSpc>
              <a:spcBef>
                <a:spcPts val="0"/>
              </a:spcBef>
            </a:pPr>
            <a:r>
              <a:rPr lang="en-US" altLang="zh-TW" sz="1800" dirty="0">
                <a:latin typeface="Arial"/>
                <a:ea typeface="Arial"/>
                <a:cs typeface="Arial"/>
                <a:sym typeface="Arial"/>
              </a:rPr>
              <a:t>Find </a:t>
            </a:r>
            <a:r>
              <a:rPr lang="en-US" altLang="zh-TW" sz="1800" dirty="0">
                <a:solidFill>
                  <a:srgbClr val="FF0000"/>
                </a:solidFill>
                <a:latin typeface="Arial"/>
                <a:ea typeface="Arial"/>
                <a:cs typeface="Arial"/>
                <a:sym typeface="Arial"/>
              </a:rPr>
              <a:t>the disparity map/image </a:t>
            </a:r>
            <a:r>
              <a:rPr lang="en-US" altLang="zh-TW" sz="1800" dirty="0">
                <a:latin typeface="Arial"/>
                <a:ea typeface="Arial"/>
                <a:cs typeface="Arial"/>
                <a:sym typeface="Arial"/>
              </a:rPr>
              <a:t>based on Left and Right stereo images </a:t>
            </a:r>
          </a:p>
          <a:p>
            <a:pPr marL="0" indent="0">
              <a:lnSpc>
                <a:spcPct val="100000"/>
              </a:lnSpc>
              <a:spcBef>
                <a:spcPts val="0"/>
              </a:spcBef>
              <a:buSzPts val="2000"/>
              <a:buNone/>
            </a:pPr>
            <a:endParaRPr lang="zh-TW" altLang="en-US" sz="2000" dirty="0">
              <a:latin typeface="Arial"/>
              <a:ea typeface="Arial"/>
              <a:cs typeface="Arial"/>
              <a:sym typeface="Arial"/>
            </a:endParaRPr>
          </a:p>
        </p:txBody>
      </p:sp>
      <p:sp>
        <p:nvSpPr>
          <p:cNvPr id="140" name="Google Shape;140;p9"/>
          <p:cNvSpPr txBox="1">
            <a:spLocks noGrp="1"/>
          </p:cNvSpPr>
          <p:nvPr>
            <p:ph type="sldNum" sz="quarter" idx="12"/>
          </p:nvPr>
        </p:nvSpPr>
        <p:spPr>
          <a:xfrm>
            <a:off x="7076052" y="6601675"/>
            <a:ext cx="2057399" cy="273844"/>
          </a:xfrm>
          <a:prstGeom prst="rect">
            <a:avLst/>
          </a:prstGeom>
          <a:noFill/>
          <a:ln>
            <a:noFill/>
          </a:ln>
        </p:spPr>
        <p:txBody>
          <a:bodyPr spcFirstLastPara="1" vert="horz" wrap="square" lIns="68551" tIns="34275" rIns="68551" bIns="34275" rtlCol="0" anchor="ctr" anchorCtr="0">
            <a:noAutofit/>
          </a:bodyPr>
          <a:lstStyle/>
          <a:p>
            <a:pPr>
              <a:buSzPts val="225"/>
            </a:pPr>
            <a:fld id="{00000000-1234-1234-1234-123412341234}" type="slidenum">
              <a:rPr lang="en-US" sz="900">
                <a:solidFill>
                  <a:srgbClr val="888888"/>
                </a:solidFill>
                <a:latin typeface="Calibri"/>
                <a:ea typeface="Calibri"/>
                <a:cs typeface="Calibri"/>
                <a:sym typeface="Calibri"/>
              </a:rPr>
              <a:pPr>
                <a:buSzPts val="225"/>
              </a:pPr>
              <a:t>18</a:t>
            </a:fld>
            <a:endParaRPr sz="900">
              <a:solidFill>
                <a:srgbClr val="888888"/>
              </a:solidFill>
              <a:latin typeface="Calibri"/>
              <a:ea typeface="Calibri"/>
              <a:cs typeface="Calibri"/>
              <a:sym typeface="Calibri"/>
            </a:endParaRPr>
          </a:p>
        </p:txBody>
      </p:sp>
      <p:sp>
        <p:nvSpPr>
          <p:cNvPr id="141" name="Google Shape;141;p9"/>
          <p:cNvSpPr txBox="1"/>
          <p:nvPr/>
        </p:nvSpPr>
        <p:spPr>
          <a:xfrm>
            <a:off x="199536" y="6521446"/>
            <a:ext cx="2616975" cy="276975"/>
          </a:xfrm>
          <a:prstGeom prst="rect">
            <a:avLst/>
          </a:prstGeom>
          <a:noFill/>
          <a:ln>
            <a:noFill/>
          </a:ln>
        </p:spPr>
        <p:txBody>
          <a:bodyPr spcFirstLastPara="1" wrap="square" lIns="68551" tIns="34275" rIns="68551" bIns="34275" anchor="t" anchorCtr="0">
            <a:noAutofit/>
          </a:bodyPr>
          <a:lstStyle/>
          <a:p>
            <a:pPr algn="ctr"/>
            <a:r>
              <a:rPr lang="en-US" sz="1400" dirty="0">
                <a:solidFill>
                  <a:schemeClr val="dk1"/>
                </a:solidFill>
                <a:latin typeface="Calibri"/>
                <a:ea typeface="Calibri"/>
                <a:cs typeface="Calibri"/>
                <a:sym typeface="Calibri"/>
              </a:rPr>
              <a:t>Left Image (Reference Image)</a:t>
            </a:r>
            <a:endParaRPr dirty="0"/>
          </a:p>
        </p:txBody>
      </p:sp>
      <p:sp>
        <p:nvSpPr>
          <p:cNvPr id="142" name="Google Shape;142;p9"/>
          <p:cNvSpPr txBox="1"/>
          <p:nvPr/>
        </p:nvSpPr>
        <p:spPr>
          <a:xfrm>
            <a:off x="1030762" y="6259985"/>
            <a:ext cx="665567" cy="254004"/>
          </a:xfrm>
          <a:prstGeom prst="rect">
            <a:avLst/>
          </a:prstGeom>
          <a:noFill/>
          <a:ln>
            <a:noFill/>
          </a:ln>
        </p:spPr>
        <p:txBody>
          <a:bodyPr spcFirstLastPara="1" wrap="square" lIns="91425" tIns="45700" rIns="91425" bIns="45700" anchor="t" anchorCtr="0">
            <a:spAutoFit/>
          </a:bodyPr>
          <a:lstStyle/>
          <a:p>
            <a:r>
              <a:rPr lang="en-US" sz="1051">
                <a:solidFill>
                  <a:srgbClr val="000000"/>
                </a:solidFill>
                <a:latin typeface="Arial"/>
                <a:ea typeface="Arial"/>
                <a:cs typeface="Arial"/>
                <a:sym typeface="Arial"/>
              </a:rPr>
              <a:t>imL.png</a:t>
            </a:r>
            <a:endParaRPr sz="1051">
              <a:solidFill>
                <a:srgbClr val="000000"/>
              </a:solidFill>
              <a:latin typeface="Arial"/>
              <a:ea typeface="Arial"/>
              <a:cs typeface="Arial"/>
              <a:sym typeface="Arial"/>
            </a:endParaRPr>
          </a:p>
        </p:txBody>
      </p:sp>
      <p:sp>
        <p:nvSpPr>
          <p:cNvPr id="143" name="Google Shape;143;p9"/>
          <p:cNvSpPr txBox="1"/>
          <p:nvPr/>
        </p:nvSpPr>
        <p:spPr>
          <a:xfrm>
            <a:off x="3463249" y="6525390"/>
            <a:ext cx="2160240" cy="276999"/>
          </a:xfrm>
          <a:prstGeom prst="rect">
            <a:avLst/>
          </a:prstGeom>
          <a:noFill/>
          <a:ln>
            <a:noFill/>
          </a:ln>
        </p:spPr>
        <p:txBody>
          <a:bodyPr spcFirstLastPara="1" wrap="square" lIns="68551" tIns="34275" rIns="68551" bIns="34275" anchor="t" anchorCtr="0">
            <a:noAutofit/>
          </a:bodyPr>
          <a:lstStyle/>
          <a:p>
            <a:pPr algn="ctr"/>
            <a:r>
              <a:rPr lang="en-US" sz="1400">
                <a:solidFill>
                  <a:schemeClr val="dk1"/>
                </a:solidFill>
                <a:latin typeface="Calibri"/>
                <a:ea typeface="Calibri"/>
                <a:cs typeface="Calibri"/>
                <a:sym typeface="Calibri"/>
              </a:rPr>
              <a:t>Right Image</a:t>
            </a:r>
            <a:endParaRPr/>
          </a:p>
        </p:txBody>
      </p:sp>
      <p:sp>
        <p:nvSpPr>
          <p:cNvPr id="144" name="Google Shape;144;p9"/>
          <p:cNvSpPr txBox="1"/>
          <p:nvPr/>
        </p:nvSpPr>
        <p:spPr>
          <a:xfrm>
            <a:off x="4227999" y="6247173"/>
            <a:ext cx="688009" cy="254004"/>
          </a:xfrm>
          <a:prstGeom prst="rect">
            <a:avLst/>
          </a:prstGeom>
          <a:noFill/>
          <a:ln>
            <a:noFill/>
          </a:ln>
        </p:spPr>
        <p:txBody>
          <a:bodyPr spcFirstLastPara="1" wrap="square" lIns="91425" tIns="45700" rIns="91425" bIns="45700" anchor="t" anchorCtr="0">
            <a:spAutoFit/>
          </a:bodyPr>
          <a:lstStyle/>
          <a:p>
            <a:r>
              <a:rPr lang="en-US" sz="1051">
                <a:solidFill>
                  <a:srgbClr val="000000"/>
                </a:solidFill>
                <a:latin typeface="Arial"/>
                <a:ea typeface="Arial"/>
                <a:cs typeface="Arial"/>
                <a:sym typeface="Arial"/>
              </a:rPr>
              <a:t>imR.png</a:t>
            </a:r>
            <a:endParaRPr sz="1051">
              <a:solidFill>
                <a:srgbClr val="000000"/>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14" name="Google Shape;141;p9"/>
              <p:cNvSpPr txBox="1"/>
              <p:nvPr/>
            </p:nvSpPr>
            <p:spPr>
              <a:xfrm>
                <a:off x="2" y="3292815"/>
                <a:ext cx="8644179" cy="1049780"/>
              </a:xfrm>
              <a:prstGeom prst="rect">
                <a:avLst/>
              </a:prstGeom>
              <a:noFill/>
              <a:ln>
                <a:noFill/>
              </a:ln>
            </p:spPr>
            <p:txBody>
              <a:bodyPr spcFirstLastPara="1" wrap="square" lIns="68551" tIns="34275" rIns="68551" bIns="34275" anchor="t" anchorCtr="0">
                <a:noAutofit/>
              </a:bodyPr>
              <a:lstStyle/>
              <a:p>
                <a:r>
                  <a:rPr lang="en-US" sz="1400" dirty="0">
                    <a:solidFill>
                      <a:schemeClr val="dk1"/>
                    </a:solidFill>
                    <a:latin typeface="Calibri"/>
                    <a:cs typeface="Calibri"/>
                    <a:sym typeface="Calibri"/>
                  </a:rPr>
                  <a:t>Camera information: baseline=342.789mm, </a:t>
                </a:r>
              </a:p>
              <a:p>
                <a:r>
                  <a:rPr lang="en-US" sz="1400" dirty="0">
                    <a:solidFill>
                      <a:schemeClr val="dk1"/>
                    </a:solidFill>
                    <a:latin typeface="Calibri"/>
                    <a:cs typeface="Calibri"/>
                    <a:sym typeface="Calibri"/>
                  </a:rPr>
                  <a:t>	                focal length=4019.284 pixel, </a:t>
                </a:r>
              </a:p>
              <a:p>
                <a:r>
                  <a:rPr lang="en-US" altLang="zh-TW" sz="1400" dirty="0">
                    <a:solidFill>
                      <a:schemeClr val="dk1"/>
                    </a:solidFill>
                    <a:latin typeface="Calibri"/>
                    <a:cs typeface="Calibri"/>
                    <a:sym typeface="Calibri"/>
                  </a:rPr>
                  <a:t>	                </a:t>
                </a:r>
                <a14:m>
                  <m:oMath xmlns:m="http://schemas.openxmlformats.org/officeDocument/2006/math">
                    <m:sSubSup>
                      <m:sSubSupPr>
                        <m:ctrlPr>
                          <a:rPr lang="en-US" altLang="zh-TW" sz="1400" i="1">
                            <a:solidFill>
                              <a:schemeClr val="dk1"/>
                            </a:solidFill>
                            <a:latin typeface="Cambria Math" panose="02040503050406030204" pitchFamily="18" charset="0"/>
                            <a:cs typeface="Calibri"/>
                            <a:sym typeface="Calibri"/>
                          </a:rPr>
                        </m:ctrlPr>
                      </m:sSubSupPr>
                      <m:e>
                        <m:r>
                          <a:rPr lang="en-US" altLang="zh-TW" sz="1400" i="1">
                            <a:solidFill>
                              <a:schemeClr val="dk1"/>
                            </a:solidFill>
                            <a:latin typeface="Cambria Math" panose="02040503050406030204" pitchFamily="18" charset="0"/>
                            <a:cs typeface="Calibri"/>
                            <a:sym typeface="Calibri"/>
                          </a:rPr>
                          <m:t>𝑐</m:t>
                        </m:r>
                      </m:e>
                      <m:sub>
                        <m:r>
                          <a:rPr lang="en-US" altLang="zh-TW" sz="1400" i="1">
                            <a:solidFill>
                              <a:schemeClr val="dk1"/>
                            </a:solidFill>
                            <a:latin typeface="Cambria Math" panose="02040503050406030204" pitchFamily="18" charset="0"/>
                            <a:cs typeface="Calibri"/>
                            <a:sym typeface="Calibri"/>
                          </a:rPr>
                          <m:t>𝑥</m:t>
                        </m:r>
                      </m:sub>
                      <m:sup>
                        <m:r>
                          <a:rPr lang="en-US" altLang="zh-TW" sz="1400" i="1">
                            <a:solidFill>
                              <a:schemeClr val="dk1"/>
                            </a:solidFill>
                            <a:latin typeface="Cambria Math" panose="02040503050406030204" pitchFamily="18" charset="0"/>
                            <a:cs typeface="Calibri"/>
                            <a:sym typeface="Calibri"/>
                          </a:rPr>
                          <m:t>𝑟𝑖𝑔h𝑡</m:t>
                        </m:r>
                      </m:sup>
                    </m:sSubSup>
                    <m:r>
                      <a:rPr lang="en-US" altLang="zh-TW" sz="1400" i="1">
                        <a:solidFill>
                          <a:schemeClr val="dk1"/>
                        </a:solidFill>
                        <a:latin typeface="Cambria Math" panose="02040503050406030204" pitchFamily="18" charset="0"/>
                        <a:cs typeface="Calibri"/>
                        <a:sym typeface="Calibri"/>
                      </a:rPr>
                      <m:t>−</m:t>
                    </m:r>
                    <m:sSubSup>
                      <m:sSubSupPr>
                        <m:ctrlPr>
                          <a:rPr lang="en-US" altLang="zh-TW" sz="1400" i="1">
                            <a:solidFill>
                              <a:schemeClr val="dk1"/>
                            </a:solidFill>
                            <a:latin typeface="Cambria Math" panose="02040503050406030204" pitchFamily="18" charset="0"/>
                            <a:cs typeface="Calibri"/>
                            <a:sym typeface="Calibri"/>
                          </a:rPr>
                        </m:ctrlPr>
                      </m:sSubSupPr>
                      <m:e>
                        <m:r>
                          <a:rPr lang="en-US" altLang="zh-TW" sz="1400" i="1">
                            <a:solidFill>
                              <a:schemeClr val="dk1"/>
                            </a:solidFill>
                            <a:latin typeface="Cambria Math" panose="02040503050406030204" pitchFamily="18" charset="0"/>
                            <a:cs typeface="Calibri"/>
                            <a:sym typeface="Calibri"/>
                          </a:rPr>
                          <m:t>𝑐</m:t>
                        </m:r>
                      </m:e>
                      <m:sub>
                        <m:r>
                          <a:rPr lang="en-US" altLang="zh-TW" sz="1400" i="1">
                            <a:solidFill>
                              <a:schemeClr val="dk1"/>
                            </a:solidFill>
                            <a:latin typeface="Cambria Math" panose="02040503050406030204" pitchFamily="18" charset="0"/>
                            <a:cs typeface="Calibri"/>
                            <a:sym typeface="Calibri"/>
                          </a:rPr>
                          <m:t>𝑥</m:t>
                        </m:r>
                      </m:sub>
                      <m:sup>
                        <m:r>
                          <a:rPr lang="en-US" altLang="zh-TW" sz="1400" i="1">
                            <a:solidFill>
                              <a:schemeClr val="dk1"/>
                            </a:solidFill>
                            <a:latin typeface="Cambria Math" panose="02040503050406030204" pitchFamily="18" charset="0"/>
                            <a:cs typeface="Calibri"/>
                            <a:sym typeface="Calibri"/>
                          </a:rPr>
                          <m:t>𝑙𝑒𝑓𝑡</m:t>
                        </m:r>
                      </m:sup>
                    </m:sSubSup>
                  </m:oMath>
                </a14:m>
                <a:r>
                  <a:rPr lang="en-US" sz="1400" dirty="0">
                    <a:solidFill>
                      <a:schemeClr val="dk1"/>
                    </a:solidFill>
                    <a:cs typeface="Calibri"/>
                    <a:sym typeface="Calibri"/>
                  </a:rPr>
                  <a:t>=279.184 </a:t>
                </a:r>
                <a:r>
                  <a:rPr lang="en-US" sz="1400" dirty="0">
                    <a:solidFill>
                      <a:schemeClr val="dk1"/>
                    </a:solidFill>
                    <a:latin typeface="Calibri"/>
                    <a:cs typeface="Calibri"/>
                    <a:sym typeface="Calibri"/>
                  </a:rPr>
                  <a:t>pixel</a:t>
                </a:r>
                <a:endParaRPr lang="en-US" altLang="zh-TW" sz="1400" dirty="0">
                  <a:solidFill>
                    <a:schemeClr val="dk1"/>
                  </a:solidFill>
                </a:endParaRPr>
              </a:p>
              <a:p>
                <a:r>
                  <a:rPr lang="en-US" altLang="zh-TW" sz="1400" dirty="0" err="1">
                    <a:solidFill>
                      <a:schemeClr val="dk1"/>
                    </a:solidFill>
                  </a:rPr>
                  <a:t>OpenCV</a:t>
                </a:r>
                <a:r>
                  <a:rPr lang="en-US" altLang="zh-TW" sz="1400" dirty="0">
                    <a:solidFill>
                      <a:schemeClr val="dk1"/>
                    </a:solidFill>
                  </a:rPr>
                  <a:t> Textbook Chapter 11 (P.372-373) &amp; </a:t>
                </a:r>
                <a:r>
                  <a:rPr lang="en-US" altLang="zh-TW" sz="1400" dirty="0" err="1">
                    <a:solidFill>
                      <a:schemeClr val="dk1"/>
                    </a:solidFill>
                  </a:rPr>
                  <a:t>OpenCV</a:t>
                </a:r>
                <a:r>
                  <a:rPr lang="en-US" altLang="zh-TW" sz="1400" dirty="0">
                    <a:solidFill>
                      <a:schemeClr val="dk1"/>
                    </a:solidFill>
                  </a:rPr>
                  <a:t> Textbook Chapter 12 (P.436)</a:t>
                </a:r>
                <a:endParaRPr lang="en-US" altLang="zh-TW" sz="1400" dirty="0"/>
              </a:p>
              <a:p>
                <a:endParaRPr lang="en-US" sz="1400" dirty="0">
                  <a:solidFill>
                    <a:schemeClr val="dk1"/>
                  </a:solidFill>
                  <a:latin typeface="Calibri"/>
                  <a:cs typeface="Calibri"/>
                  <a:sym typeface="Calibri"/>
                </a:endParaRPr>
              </a:p>
            </p:txBody>
          </p:sp>
        </mc:Choice>
        <mc:Fallback xmlns="">
          <p:sp>
            <p:nvSpPr>
              <p:cNvPr id="14" name="Google Shape;141;p9"/>
              <p:cNvSpPr txBox="1">
                <a:spLocks noRot="1" noChangeAspect="1" noMove="1" noResize="1" noEditPoints="1" noAdjustHandles="1" noChangeArrowheads="1" noChangeShapeType="1" noTextEdit="1"/>
              </p:cNvSpPr>
              <p:nvPr/>
            </p:nvSpPr>
            <p:spPr>
              <a:xfrm>
                <a:off x="2" y="3292815"/>
                <a:ext cx="8644179" cy="1049780"/>
              </a:xfrm>
              <a:prstGeom prst="rect">
                <a:avLst/>
              </a:prstGeom>
              <a:blipFill>
                <a:blip r:embed="rId3"/>
                <a:stretch>
                  <a:fillRect l="-494" t="-1744"/>
                </a:stretch>
              </a:blipFill>
              <a:ln>
                <a:noFill/>
              </a:ln>
            </p:spPr>
            <p:txBody>
              <a:bodyPr/>
              <a:lstStyle/>
              <a:p>
                <a:r>
                  <a:rPr lang="zh-TW" altLang="en-US">
                    <a:noFill/>
                  </a:rPr>
                  <a:t> </a:t>
                </a:r>
              </a:p>
            </p:txBody>
          </p:sp>
        </mc:Fallback>
      </mc:AlternateContent>
      <p:pic>
        <p:nvPicPr>
          <p:cNvPr id="9" name="圖片 8" descr="一張含有 文字, 室內, 房間, 傢俱 的圖片&#10;&#10;自動產生的描述">
            <a:extLst>
              <a:ext uri="{FF2B5EF4-FFF2-40B4-BE49-F238E27FC236}">
                <a16:creationId xmlns:a16="http://schemas.microsoft.com/office/drawing/2014/main" id="{EE6604DE-C061-4ACB-8B8A-AF55DAF30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16" y="4234894"/>
            <a:ext cx="2918815" cy="1987635"/>
          </a:xfrm>
          <a:prstGeom prst="rect">
            <a:avLst/>
          </a:prstGeom>
        </p:spPr>
      </p:pic>
      <p:pic>
        <p:nvPicPr>
          <p:cNvPr id="11" name="圖片 10" descr="一張含有 文字, 室內, 凌亂 的圖片&#10;&#10;自動產生的描述">
            <a:extLst>
              <a:ext uri="{FF2B5EF4-FFF2-40B4-BE49-F238E27FC236}">
                <a16:creationId xmlns:a16="http://schemas.microsoft.com/office/drawing/2014/main" id="{6B219414-B2B1-4898-AC28-C68A33B7E4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2596" y="4234894"/>
            <a:ext cx="2918815" cy="1987635"/>
          </a:xfrm>
          <a:prstGeom prst="rect">
            <a:avLst/>
          </a:prstGeom>
        </p:spPr>
      </p:pic>
      <p:sp>
        <p:nvSpPr>
          <p:cNvPr id="12" name="Google Shape;158;p30">
            <a:extLst>
              <a:ext uri="{FF2B5EF4-FFF2-40B4-BE49-F238E27FC236}">
                <a16:creationId xmlns:a16="http://schemas.microsoft.com/office/drawing/2014/main" id="{C2F56C7B-08F7-4B8F-9287-10BB5CB4A7E9}"/>
              </a:ext>
            </a:extLst>
          </p:cNvPr>
          <p:cNvSpPr txBox="1"/>
          <p:nvPr/>
        </p:nvSpPr>
        <p:spPr>
          <a:xfrm>
            <a:off x="7306207" y="6206254"/>
            <a:ext cx="807039" cy="307736"/>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sz="1400" dirty="0">
                <a:solidFill>
                  <a:srgbClr val="000000"/>
                </a:solidFill>
                <a:latin typeface="Arial"/>
                <a:ea typeface="Arial"/>
                <a:cs typeface="Arial"/>
                <a:sym typeface="Arial"/>
              </a:rPr>
              <a:t>Result</a:t>
            </a:r>
            <a:endParaRPr sz="1400" dirty="0">
              <a:solidFill>
                <a:srgbClr val="000000"/>
              </a:solidFill>
              <a:latin typeface="Arial"/>
              <a:ea typeface="Arial"/>
              <a:cs typeface="Arial"/>
              <a:sym typeface="Arial"/>
            </a:endParaRPr>
          </a:p>
        </p:txBody>
      </p:sp>
      <p:pic>
        <p:nvPicPr>
          <p:cNvPr id="13" name="圖片 12" descr="一張含有 文字 的圖片&#10;&#10;自動產生的描述">
            <a:extLst>
              <a:ext uri="{FF2B5EF4-FFF2-40B4-BE49-F238E27FC236}">
                <a16:creationId xmlns:a16="http://schemas.microsoft.com/office/drawing/2014/main" id="{0D81F1FC-05EC-4A1E-B1F4-BD95DD6A38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6575" y="4161787"/>
            <a:ext cx="2918815" cy="2131860"/>
          </a:xfrm>
          <a:prstGeom prst="rect">
            <a:avLst/>
          </a:prstGeom>
        </p:spPr>
      </p:pic>
      <p:sp>
        <p:nvSpPr>
          <p:cNvPr id="15" name="Google Shape;156;p30">
            <a:extLst>
              <a:ext uri="{FF2B5EF4-FFF2-40B4-BE49-F238E27FC236}">
                <a16:creationId xmlns:a16="http://schemas.microsoft.com/office/drawing/2014/main" id="{B300FAF2-C982-4D1A-9F52-B8579965A244}"/>
              </a:ext>
            </a:extLst>
          </p:cNvPr>
          <p:cNvSpPr txBox="1">
            <a:spLocks/>
          </p:cNvSpPr>
          <p:nvPr/>
        </p:nvSpPr>
        <p:spPr>
          <a:xfrm>
            <a:off x="1" y="1550259"/>
            <a:ext cx="9144000" cy="1690967"/>
          </a:xfrm>
          <a:prstGeom prst="rect">
            <a:avLst/>
          </a:prstGeom>
          <a:noFill/>
          <a:ln>
            <a:noFill/>
          </a:ln>
        </p:spPr>
        <p:txBody>
          <a:bodyPr spcFirstLastPara="1" vert="horz" wrap="square" lIns="68551" tIns="34275" rIns="68551" bIns="34275" rtlCol="0" anchor="t" anchorCtr="0">
            <a:noAutofit/>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66" indent="-342866">
              <a:lnSpc>
                <a:spcPct val="100000"/>
              </a:lnSpc>
              <a:spcBef>
                <a:spcPts val="0"/>
              </a:spcBef>
              <a:buClr>
                <a:srgbClr val="000000"/>
              </a:buClr>
              <a:buSzPts val="2031"/>
              <a:buFont typeface="Noto Sans Symbols"/>
              <a:buChar char="❑"/>
            </a:pPr>
            <a:r>
              <a:rPr lang="en-US" sz="1400" dirty="0">
                <a:solidFill>
                  <a:srgbClr val="000000"/>
                </a:solidFill>
                <a:latin typeface="Arial"/>
                <a:ea typeface="Arial"/>
                <a:cs typeface="Arial"/>
                <a:sym typeface="Arial"/>
              </a:rPr>
              <a:t>Guides:</a:t>
            </a:r>
            <a:endParaRPr lang="en-US" sz="1800" dirty="0"/>
          </a:p>
          <a:p>
            <a:pPr marL="198818" lvl="1" indent="0">
              <a:lnSpc>
                <a:spcPct val="100000"/>
              </a:lnSpc>
              <a:spcBef>
                <a:spcPts val="0"/>
              </a:spcBef>
              <a:buClr>
                <a:srgbClr val="000000"/>
              </a:buClr>
              <a:buSzPts val="2031"/>
              <a:buNone/>
            </a:pPr>
            <a:r>
              <a:rPr lang="en-US" sz="1400" dirty="0">
                <a:solidFill>
                  <a:srgbClr val="000000"/>
                </a:solidFill>
                <a:latin typeface="Arial"/>
                <a:ea typeface="Arial"/>
                <a:cs typeface="Arial"/>
                <a:sym typeface="Arial"/>
              </a:rPr>
              <a:t>  (1) Window Size: Must be </a:t>
            </a:r>
            <a:r>
              <a:rPr lang="en-US" sz="1400" dirty="0">
                <a:solidFill>
                  <a:srgbClr val="FF0000"/>
                </a:solidFill>
                <a:latin typeface="Arial"/>
                <a:ea typeface="Arial"/>
                <a:cs typeface="Arial"/>
                <a:sym typeface="Arial"/>
              </a:rPr>
              <a:t>odd</a:t>
            </a:r>
            <a:r>
              <a:rPr lang="en-US" sz="1400" dirty="0">
                <a:solidFill>
                  <a:srgbClr val="000000"/>
                </a:solidFill>
                <a:latin typeface="Arial"/>
                <a:ea typeface="Arial"/>
                <a:cs typeface="Arial"/>
                <a:sym typeface="Arial"/>
              </a:rPr>
              <a:t> and within the range </a:t>
            </a:r>
            <a:r>
              <a:rPr lang="en-US" sz="1400" dirty="0">
                <a:solidFill>
                  <a:srgbClr val="FF0000"/>
                </a:solidFill>
                <a:latin typeface="Arial"/>
                <a:ea typeface="Arial"/>
                <a:cs typeface="Arial"/>
                <a:sym typeface="Arial"/>
              </a:rPr>
              <a:t>[5, 255]</a:t>
            </a:r>
            <a:endParaRPr lang="en-US" sz="1600" dirty="0">
              <a:solidFill>
                <a:srgbClr val="FF0000"/>
              </a:solidFill>
            </a:endParaRPr>
          </a:p>
          <a:p>
            <a:pPr marL="198818" lvl="1" indent="0">
              <a:lnSpc>
                <a:spcPct val="100000"/>
              </a:lnSpc>
              <a:spcBef>
                <a:spcPts val="0"/>
              </a:spcBef>
              <a:buClr>
                <a:srgbClr val="000000"/>
              </a:buClr>
              <a:buSzPts val="2031"/>
              <a:buNone/>
            </a:pPr>
            <a:r>
              <a:rPr lang="en-US" sz="1400" dirty="0">
                <a:solidFill>
                  <a:srgbClr val="000000"/>
                </a:solidFill>
                <a:latin typeface="Arial"/>
                <a:ea typeface="Arial"/>
                <a:cs typeface="Arial"/>
                <a:sym typeface="Arial"/>
              </a:rPr>
              <a:t>  (2) Search range and direction:</a:t>
            </a:r>
            <a:endParaRPr lang="en-US" sz="1600" dirty="0"/>
          </a:p>
          <a:p>
            <a:pPr marL="895262" lvl="2" indent="-182546">
              <a:lnSpc>
                <a:spcPct val="100000"/>
              </a:lnSpc>
              <a:spcBef>
                <a:spcPts val="0"/>
              </a:spcBef>
              <a:buClr>
                <a:srgbClr val="000000"/>
              </a:buClr>
              <a:buSzPts val="2031"/>
              <a:buFont typeface="Noto Sans Symbols"/>
              <a:buChar char="▪"/>
            </a:pPr>
            <a:r>
              <a:rPr lang="en-US" sz="1400" dirty="0">
                <a:latin typeface="Arial"/>
                <a:ea typeface="Arial"/>
                <a:cs typeface="Arial"/>
                <a:sym typeface="Arial"/>
              </a:rPr>
              <a:t>Disparity range:</a:t>
            </a:r>
            <a:endParaRPr lang="en-US" sz="1400" dirty="0"/>
          </a:p>
          <a:p>
            <a:pPr marL="1079393" lvl="4" indent="-184134">
              <a:lnSpc>
                <a:spcPct val="100000"/>
              </a:lnSpc>
              <a:spcBef>
                <a:spcPts val="0"/>
              </a:spcBef>
              <a:buClr>
                <a:srgbClr val="000000"/>
              </a:buClr>
              <a:buSzPts val="2031"/>
            </a:pPr>
            <a:r>
              <a:rPr lang="en-US" altLang="zh-TW" sz="1400" dirty="0">
                <a:latin typeface="Arial"/>
                <a:ea typeface="Arial"/>
                <a:cs typeface="Arial"/>
                <a:sym typeface="Arial"/>
              </a:rPr>
              <a:t>Must be </a:t>
            </a:r>
            <a:r>
              <a:rPr lang="en-US" altLang="zh-TW" sz="1400" dirty="0">
                <a:solidFill>
                  <a:srgbClr val="FF0000"/>
                </a:solidFill>
                <a:latin typeface="Arial"/>
                <a:ea typeface="Arial"/>
                <a:cs typeface="Arial"/>
                <a:sym typeface="Arial"/>
              </a:rPr>
              <a:t>positive</a:t>
            </a:r>
            <a:r>
              <a:rPr lang="en-US" altLang="zh-TW" sz="1400" dirty="0">
                <a:latin typeface="Arial"/>
                <a:ea typeface="Arial"/>
                <a:cs typeface="Arial"/>
                <a:sym typeface="Arial"/>
              </a:rPr>
              <a:t> and </a:t>
            </a:r>
            <a:r>
              <a:rPr lang="en-US" altLang="zh-TW" sz="1400" dirty="0">
                <a:solidFill>
                  <a:srgbClr val="FF0000"/>
                </a:solidFill>
                <a:latin typeface="Arial"/>
                <a:ea typeface="Arial"/>
                <a:cs typeface="Arial"/>
                <a:sym typeface="Arial"/>
              </a:rPr>
              <a:t>divisible by 16</a:t>
            </a:r>
            <a:r>
              <a:rPr lang="en-US" altLang="zh-TW" sz="1400" dirty="0">
                <a:latin typeface="Arial"/>
                <a:ea typeface="Arial"/>
                <a:cs typeface="Arial"/>
                <a:sym typeface="Arial"/>
              </a:rPr>
              <a:t>.</a:t>
            </a:r>
            <a:endParaRPr lang="en-US" sz="1400" dirty="0">
              <a:latin typeface="Arial"/>
              <a:ea typeface="Arial"/>
              <a:cs typeface="Arial"/>
              <a:sym typeface="Arial"/>
            </a:endParaRPr>
          </a:p>
          <a:p>
            <a:pPr marL="1079393" lvl="4" indent="-184134">
              <a:lnSpc>
                <a:spcPct val="100000"/>
              </a:lnSpc>
              <a:spcBef>
                <a:spcPts val="0"/>
              </a:spcBef>
              <a:buClr>
                <a:srgbClr val="000000"/>
              </a:buClr>
              <a:buSzPts val="2031"/>
            </a:pPr>
            <a:r>
              <a:rPr lang="en-US" altLang="zh-TW" sz="1400" dirty="0">
                <a:latin typeface="Arial"/>
                <a:ea typeface="Arial"/>
                <a:cs typeface="Arial"/>
                <a:sym typeface="Arial"/>
              </a:rPr>
              <a:t>Map </a:t>
            </a:r>
            <a:r>
              <a:rPr lang="en-US" altLang="zh-TW" sz="1400" dirty="0">
                <a:solidFill>
                  <a:srgbClr val="00B0F0"/>
                </a:solidFill>
                <a:latin typeface="Arial"/>
                <a:ea typeface="Arial"/>
                <a:cs typeface="Arial"/>
                <a:sym typeface="Arial"/>
              </a:rPr>
              <a:t>disparity range </a:t>
            </a:r>
            <a:r>
              <a:rPr lang="en-US" altLang="zh-TW" sz="1400" dirty="0">
                <a:latin typeface="Arial"/>
                <a:ea typeface="Arial"/>
                <a:cs typeface="Arial"/>
                <a:sym typeface="Arial"/>
              </a:rPr>
              <a:t>to </a:t>
            </a:r>
            <a:r>
              <a:rPr lang="en-US" altLang="zh-TW" sz="1400" dirty="0">
                <a:solidFill>
                  <a:srgbClr val="00B0F0"/>
                </a:solidFill>
                <a:latin typeface="Arial"/>
                <a:ea typeface="Arial"/>
                <a:cs typeface="Arial"/>
                <a:sym typeface="Arial"/>
              </a:rPr>
              <a:t>gray value range </a:t>
            </a:r>
            <a:r>
              <a:rPr lang="en-US" altLang="zh-TW" sz="1400" dirty="0">
                <a:latin typeface="Arial"/>
                <a:ea typeface="Arial"/>
                <a:cs typeface="Arial"/>
                <a:sym typeface="Arial"/>
              </a:rPr>
              <a:t>0~255 for the purpose of visualization.</a:t>
            </a:r>
            <a:endParaRPr lang="en-US" sz="1200" dirty="0"/>
          </a:p>
          <a:p>
            <a:pPr marL="895262" lvl="2" indent="-182546">
              <a:lnSpc>
                <a:spcPct val="100000"/>
              </a:lnSpc>
              <a:spcBef>
                <a:spcPts val="0"/>
              </a:spcBef>
              <a:buClr>
                <a:srgbClr val="000000"/>
              </a:buClr>
              <a:buSzPts val="2031"/>
              <a:buFont typeface="Noto Sans Symbols"/>
              <a:buChar char="▪"/>
            </a:pPr>
            <a:r>
              <a:rPr lang="en-US" sz="1400" dirty="0">
                <a:latin typeface="Arial"/>
                <a:ea typeface="Arial"/>
                <a:cs typeface="Arial"/>
                <a:sym typeface="Arial"/>
              </a:rPr>
              <a:t>If the </a:t>
            </a:r>
            <a:r>
              <a:rPr lang="en-US" sz="1400" dirty="0">
                <a:solidFill>
                  <a:srgbClr val="FF0000"/>
                </a:solidFill>
                <a:latin typeface="Arial"/>
                <a:ea typeface="Arial"/>
                <a:cs typeface="Arial"/>
                <a:sym typeface="Arial"/>
              </a:rPr>
              <a:t>left image </a:t>
            </a:r>
            <a:r>
              <a:rPr lang="en-US" sz="1400" dirty="0">
                <a:latin typeface="Arial"/>
                <a:ea typeface="Arial"/>
                <a:cs typeface="Arial"/>
                <a:sym typeface="Arial"/>
              </a:rPr>
              <a:t>is the </a:t>
            </a:r>
            <a:r>
              <a:rPr lang="en-US" sz="1400" dirty="0">
                <a:solidFill>
                  <a:srgbClr val="FF0000"/>
                </a:solidFill>
                <a:latin typeface="Arial"/>
                <a:ea typeface="Arial"/>
                <a:cs typeface="Arial"/>
                <a:sym typeface="Arial"/>
              </a:rPr>
              <a:t>reference image </a:t>
            </a:r>
            <a:r>
              <a:rPr lang="en-US" sz="1400" dirty="0">
                <a:latin typeface="Arial"/>
                <a:ea typeface="Arial"/>
                <a:cs typeface="Arial"/>
                <a:sym typeface="Arial"/>
              </a:rPr>
              <a:t>(the one used to cal. depth info for each pixel of that </a:t>
            </a:r>
            <a:r>
              <a:rPr lang="en-US" sz="1400" dirty="0" err="1">
                <a:latin typeface="Arial"/>
                <a:ea typeface="Arial"/>
                <a:cs typeface="Arial"/>
                <a:sym typeface="Arial"/>
              </a:rPr>
              <a:t>img</a:t>
            </a:r>
            <a:r>
              <a:rPr lang="en-US" sz="1400" dirty="0">
                <a:latin typeface="Arial"/>
                <a:ea typeface="Arial"/>
                <a:cs typeface="Arial"/>
                <a:sym typeface="Arial"/>
              </a:rPr>
              <a:t>), then </a:t>
            </a:r>
            <a:r>
              <a:rPr lang="en-US" sz="1400" dirty="0">
                <a:solidFill>
                  <a:srgbClr val="FF0000"/>
                </a:solidFill>
                <a:latin typeface="Arial"/>
                <a:ea typeface="Arial"/>
                <a:cs typeface="Arial"/>
                <a:sym typeface="Arial"/>
              </a:rPr>
              <a:t>the search direction </a:t>
            </a:r>
            <a:r>
              <a:rPr lang="en-US" sz="1400" dirty="0">
                <a:latin typeface="Arial"/>
                <a:ea typeface="Arial"/>
                <a:cs typeface="Arial"/>
                <a:sym typeface="Arial"/>
              </a:rPr>
              <a:t>at </a:t>
            </a:r>
            <a:r>
              <a:rPr lang="en-US" sz="1400" dirty="0">
                <a:solidFill>
                  <a:srgbClr val="FF0000"/>
                </a:solidFill>
                <a:latin typeface="Arial"/>
                <a:ea typeface="Arial"/>
                <a:cs typeface="Arial"/>
                <a:sym typeface="Arial"/>
              </a:rPr>
              <a:t>right image</a:t>
            </a:r>
            <a:r>
              <a:rPr lang="en-US" sz="1400" dirty="0">
                <a:latin typeface="Arial"/>
                <a:ea typeface="Arial"/>
                <a:cs typeface="Arial"/>
                <a:sym typeface="Arial"/>
              </a:rPr>
              <a:t> will go </a:t>
            </a:r>
            <a:r>
              <a:rPr lang="en-US" sz="1400" dirty="0">
                <a:solidFill>
                  <a:srgbClr val="FF0000"/>
                </a:solidFill>
                <a:latin typeface="Arial"/>
                <a:ea typeface="Arial"/>
                <a:cs typeface="Arial"/>
                <a:sym typeface="Arial"/>
              </a:rPr>
              <a:t>from the right to left </a:t>
            </a:r>
            <a:r>
              <a:rPr lang="en-US" sz="1400" dirty="0">
                <a:latin typeface="Arial"/>
                <a:ea typeface="Arial"/>
                <a:cs typeface="Arial"/>
                <a:sym typeface="Arial"/>
              </a:rPr>
              <a:t>direction.</a:t>
            </a:r>
          </a:p>
        </p:txBody>
      </p:sp>
      <p:sp>
        <p:nvSpPr>
          <p:cNvPr id="16" name="文字方塊 15">
            <a:extLst>
              <a:ext uri="{FF2B5EF4-FFF2-40B4-BE49-F238E27FC236}">
                <a16:creationId xmlns:a16="http://schemas.microsoft.com/office/drawing/2014/main" id="{3BCC819B-F63E-419E-8543-EA02505AFCA0}"/>
              </a:ext>
            </a:extLst>
          </p:cNvPr>
          <p:cNvSpPr txBox="1"/>
          <p:nvPr/>
        </p:nvSpPr>
        <p:spPr>
          <a:xfrm>
            <a:off x="5803321" y="3256735"/>
            <a:ext cx="3523271" cy="523220"/>
          </a:xfrm>
          <a:prstGeom prst="rect">
            <a:avLst/>
          </a:prstGeom>
          <a:noFill/>
        </p:spPr>
        <p:txBody>
          <a:bodyPr wrap="square">
            <a:spAutoFit/>
          </a:bodyPr>
          <a:lstStyle/>
          <a:p>
            <a:pPr marL="342882" indent="-342882">
              <a:buClr>
                <a:srgbClr val="000000"/>
              </a:buClr>
              <a:buSzPts val="2031"/>
              <a:buFont typeface="Wingdings" panose="05000000000000000000" pitchFamily="2" charset="2"/>
              <a:buChar char="Ø"/>
            </a:pPr>
            <a:r>
              <a:rPr lang="en-US" altLang="zh-TW" sz="1400" dirty="0"/>
              <a:t>Hint: </a:t>
            </a:r>
            <a:r>
              <a:rPr lang="en-US" altLang="zh-TW" sz="1400" dirty="0">
                <a:solidFill>
                  <a:schemeClr val="dk1"/>
                </a:solidFill>
              </a:rPr>
              <a:t>OpenCV Textbook Chapter 12 (P.451)</a:t>
            </a:r>
          </a:p>
          <a:p>
            <a:pPr indent="355582">
              <a:buClr>
                <a:srgbClr val="000000"/>
              </a:buClr>
              <a:buSzPts val="2031"/>
            </a:pPr>
            <a:r>
              <a:rPr lang="en-US" altLang="zh-TW" sz="1400" dirty="0" err="1"/>
              <a:t>StereoBM</a:t>
            </a:r>
            <a:r>
              <a:rPr lang="en-US" altLang="zh-TW" sz="1400" dirty="0"/>
              <a:t>::create(256, 25)</a:t>
            </a:r>
            <a:endParaRPr lang="en-US" altLang="zh-TW" sz="1400" dirty="0">
              <a:latin typeface="Arial"/>
              <a:ea typeface="Arial"/>
              <a:cs typeface="Arial"/>
              <a:sym typeface="Arial"/>
            </a:endParaRPr>
          </a:p>
        </p:txBody>
      </p:sp>
    </p:spTree>
    <p:extLst>
      <p:ext uri="{BB962C8B-B14F-4D97-AF65-F5344CB8AC3E}">
        <p14:creationId xmlns:p14="http://schemas.microsoft.com/office/powerpoint/2010/main" val="4225247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7" name="Google Shape;157;p30"/>
          <p:cNvSpPr txBox="1">
            <a:spLocks noGrp="1"/>
          </p:cNvSpPr>
          <p:nvPr>
            <p:ph type="sldNum" sz="quarter" idx="12"/>
          </p:nvPr>
        </p:nvSpPr>
        <p:spPr>
          <a:xfrm>
            <a:off x="7086614" y="6557927"/>
            <a:ext cx="2057399" cy="273844"/>
          </a:xfrm>
          <a:prstGeom prst="rect">
            <a:avLst/>
          </a:prstGeom>
          <a:noFill/>
          <a:ln>
            <a:noFill/>
          </a:ln>
        </p:spPr>
        <p:txBody>
          <a:bodyPr spcFirstLastPara="1" vert="horz" wrap="square" lIns="68551" tIns="34275" rIns="68551" bIns="34275" rtlCol="0" anchor="ctr" anchorCtr="0">
            <a:noAutofit/>
          </a:bodyPr>
          <a:lstStyle/>
          <a:p>
            <a:pPr>
              <a:buSzPts val="225"/>
            </a:pPr>
            <a:fld id="{00000000-1234-1234-1234-123412341234}" type="slidenum">
              <a:rPr lang="en-US" sz="900">
                <a:solidFill>
                  <a:srgbClr val="888888"/>
                </a:solidFill>
                <a:latin typeface="Calibri"/>
                <a:ea typeface="Calibri"/>
                <a:cs typeface="Calibri"/>
                <a:sym typeface="Calibri"/>
              </a:rPr>
              <a:pPr>
                <a:buSzPts val="225"/>
              </a:pPr>
              <a:t>19</a:t>
            </a:fld>
            <a:endParaRPr sz="900">
              <a:solidFill>
                <a:srgbClr val="888888"/>
              </a:solidFill>
              <a:latin typeface="Calibri"/>
              <a:ea typeface="Calibri"/>
              <a:cs typeface="Calibri"/>
              <a:sym typeface="Calibri"/>
            </a:endParaRPr>
          </a:p>
        </p:txBody>
      </p:sp>
      <p:sp>
        <p:nvSpPr>
          <p:cNvPr id="158" name="Google Shape;158;p30"/>
          <p:cNvSpPr txBox="1"/>
          <p:nvPr/>
        </p:nvSpPr>
        <p:spPr>
          <a:xfrm>
            <a:off x="454234" y="3021960"/>
            <a:ext cx="692819" cy="307736"/>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sz="1400" dirty="0">
                <a:solidFill>
                  <a:srgbClr val="000000"/>
                </a:solidFill>
                <a:latin typeface="Arial"/>
                <a:ea typeface="Arial"/>
                <a:cs typeface="Arial"/>
                <a:sym typeface="Arial"/>
              </a:rPr>
              <a:t>Result</a:t>
            </a:r>
            <a:endParaRPr sz="1400" dirty="0">
              <a:solidFill>
                <a:srgbClr val="000000"/>
              </a:solidFill>
              <a:latin typeface="Arial"/>
              <a:ea typeface="Arial"/>
              <a:cs typeface="Arial"/>
              <a:sym typeface="Arial"/>
            </a:endParaRPr>
          </a:p>
        </p:txBody>
      </p:sp>
      <p:sp>
        <p:nvSpPr>
          <p:cNvPr id="159" name="Google Shape;159;p30"/>
          <p:cNvSpPr txBox="1"/>
          <p:nvPr/>
        </p:nvSpPr>
        <p:spPr>
          <a:xfrm>
            <a:off x="454234" y="-13433"/>
            <a:ext cx="8371843" cy="634265"/>
          </a:xfrm>
          <a:prstGeom prst="rect">
            <a:avLst/>
          </a:prstGeom>
          <a:noFill/>
          <a:ln>
            <a:noFill/>
          </a:ln>
        </p:spPr>
        <p:txBody>
          <a:bodyPr spcFirstLastPara="1" wrap="square" lIns="91425" tIns="91425" rIns="91425" bIns="91425" anchor="ctr" anchorCtr="0">
            <a:normAutofit/>
          </a:bodyPr>
          <a:lstStyle/>
          <a:p>
            <a:pPr marL="1948862" indent="-1948862">
              <a:lnSpc>
                <a:spcPct val="90000"/>
              </a:lnSpc>
              <a:buClr>
                <a:schemeClr val="dk1"/>
              </a:buClr>
              <a:buSzPts val="2800"/>
            </a:pPr>
            <a:r>
              <a:rPr lang="en-US" sz="2800" b="1" dirty="0">
                <a:solidFill>
                  <a:schemeClr val="dk1"/>
                </a:solidFill>
              </a:rPr>
              <a:t>4.</a:t>
            </a:r>
            <a:r>
              <a:rPr lang="en-US" altLang="zh-TW" sz="2800" b="1" dirty="0">
                <a:solidFill>
                  <a:schemeClr val="dk1"/>
                </a:solidFill>
              </a:rPr>
              <a:t>2</a:t>
            </a:r>
            <a:r>
              <a:rPr lang="en-US" sz="2800" b="1" dirty="0">
                <a:solidFill>
                  <a:schemeClr val="dk1"/>
                </a:solidFill>
                <a:latin typeface="Arial"/>
                <a:ea typeface="Arial"/>
                <a:cs typeface="Arial"/>
                <a:sym typeface="Arial"/>
              </a:rPr>
              <a:t> (10%) Checking the Disparity Value</a:t>
            </a:r>
          </a:p>
        </p:txBody>
      </p:sp>
      <p:sp>
        <p:nvSpPr>
          <p:cNvPr id="9" name="文字方塊 8">
            <a:extLst>
              <a:ext uri="{FF2B5EF4-FFF2-40B4-BE49-F238E27FC236}">
                <a16:creationId xmlns:a16="http://schemas.microsoft.com/office/drawing/2014/main" id="{89616269-86F4-4284-81D5-5C9C5D7576E0}"/>
              </a:ext>
            </a:extLst>
          </p:cNvPr>
          <p:cNvSpPr txBox="1"/>
          <p:nvPr/>
        </p:nvSpPr>
        <p:spPr>
          <a:xfrm>
            <a:off x="454235" y="2535235"/>
            <a:ext cx="7889132" cy="523220"/>
          </a:xfrm>
          <a:prstGeom prst="rect">
            <a:avLst/>
          </a:prstGeom>
          <a:noFill/>
        </p:spPr>
        <p:txBody>
          <a:bodyPr wrap="square">
            <a:spAutoFit/>
          </a:bodyPr>
          <a:lstStyle/>
          <a:p>
            <a:pPr marL="182554" indent="-182554">
              <a:buClr>
                <a:srgbClr val="000000"/>
              </a:buClr>
              <a:buSzPts val="2031"/>
              <a:buFont typeface="Wingdings" panose="05000000000000000000" pitchFamily="2" charset="2"/>
              <a:buChar char="Ø"/>
            </a:pPr>
            <a:r>
              <a:rPr lang="en-US" altLang="zh-TW" sz="1400" dirty="0"/>
              <a:t>Note: </a:t>
            </a:r>
            <a:r>
              <a:rPr lang="en-US" altLang="zh-TW" sz="1400" dirty="0">
                <a:solidFill>
                  <a:schemeClr val="dk1"/>
                </a:solidFill>
              </a:rPr>
              <a:t>Click at gray position at disparity map result from Q.4.1, ignore the position with 0 disparity(e.g. Failure case).</a:t>
            </a:r>
            <a:endParaRPr lang="en-US" altLang="zh-TW" sz="1400" dirty="0">
              <a:latin typeface="Arial"/>
              <a:ea typeface="Arial"/>
              <a:cs typeface="Arial"/>
              <a:sym typeface="Arial"/>
            </a:endParaRPr>
          </a:p>
        </p:txBody>
      </p:sp>
      <p:sp>
        <p:nvSpPr>
          <p:cNvPr id="10" name="文字方塊 9">
            <a:extLst>
              <a:ext uri="{FF2B5EF4-FFF2-40B4-BE49-F238E27FC236}">
                <a16:creationId xmlns:a16="http://schemas.microsoft.com/office/drawing/2014/main" id="{6C3056CB-EE86-4C75-9522-14D82696D932}"/>
              </a:ext>
            </a:extLst>
          </p:cNvPr>
          <p:cNvSpPr txBox="1"/>
          <p:nvPr/>
        </p:nvSpPr>
        <p:spPr>
          <a:xfrm>
            <a:off x="454236" y="466385"/>
            <a:ext cx="8137919" cy="1384995"/>
          </a:xfrm>
          <a:prstGeom prst="rect">
            <a:avLst/>
          </a:prstGeom>
          <a:noFill/>
        </p:spPr>
        <p:txBody>
          <a:bodyPr wrap="square">
            <a:spAutoFit/>
          </a:bodyPr>
          <a:lstStyle/>
          <a:p>
            <a:pPr marL="357154" indent="-357154">
              <a:buSzPts val="2000"/>
              <a:buFontTx/>
              <a:buChar char="❑"/>
            </a:pPr>
            <a:r>
              <a:rPr lang="en-US" altLang="zh-TW" dirty="0">
                <a:latin typeface="Arial"/>
                <a:ea typeface="Arial"/>
                <a:cs typeface="Arial"/>
                <a:sym typeface="Arial"/>
              </a:rPr>
              <a:t>Given: a pair of images, imL.png and imR.png and disparity map from Q4.1.</a:t>
            </a:r>
          </a:p>
          <a:p>
            <a:pPr marL="357154" indent="-357154">
              <a:buSzPts val="2000"/>
              <a:buChar char="❑"/>
            </a:pPr>
            <a:r>
              <a:rPr lang="en-US" altLang="zh-TW" dirty="0">
                <a:latin typeface="Arial"/>
                <a:ea typeface="Arial"/>
                <a:cs typeface="Arial"/>
                <a:sym typeface="Arial"/>
              </a:rPr>
              <a:t>Q:</a:t>
            </a:r>
          </a:p>
          <a:p>
            <a:pPr marL="742913" lvl="1" indent="-285737">
              <a:buSzPts val="2000"/>
              <a:buFont typeface="Arial" panose="020B0604020202020204" pitchFamily="34" charset="0"/>
              <a:buChar char="•"/>
            </a:pPr>
            <a:r>
              <a:rPr lang="en-US" altLang="zh-TW" dirty="0">
                <a:latin typeface="Arial"/>
                <a:ea typeface="Arial"/>
                <a:cs typeface="Arial"/>
                <a:sym typeface="Arial"/>
              </a:rPr>
              <a:t>Click at left image and draw the corresponding dot at right image.</a:t>
            </a:r>
          </a:p>
          <a:p>
            <a:pPr marL="357154" indent="-357154">
              <a:buSzPts val="2000"/>
              <a:buChar char="❑"/>
            </a:pPr>
            <a:r>
              <a:rPr lang="en-US" altLang="zh-TW" dirty="0">
                <a:latin typeface="Arial"/>
                <a:ea typeface="Arial"/>
                <a:cs typeface="Arial"/>
                <a:sym typeface="Arial"/>
              </a:rPr>
              <a:t>1) Click at left image and draw the dot on the right image at accurate position.</a:t>
            </a:r>
          </a:p>
          <a:p>
            <a:pPr marL="357154" indent="-357154">
              <a:buSzPts val="2000"/>
              <a:buChar char="❑"/>
            </a:pPr>
            <a:endParaRPr lang="en-US" altLang="zh-TW" dirty="0">
              <a:latin typeface="Arial"/>
              <a:ea typeface="Arial"/>
              <a:cs typeface="Arial"/>
              <a:sym typeface="Arial"/>
            </a:endParaRPr>
          </a:p>
          <a:p>
            <a:pPr marL="357154" indent="-357154">
              <a:buSzPts val="2000"/>
              <a:buChar char="❑"/>
            </a:pPr>
            <a:r>
              <a:rPr lang="en-US" altLang="zh-TW" dirty="0">
                <a:latin typeface="Arial"/>
                <a:ea typeface="Arial"/>
                <a:cs typeface="Arial"/>
                <a:sym typeface="Arial"/>
              </a:rPr>
              <a:t>2) User should allow to repeat 1). </a:t>
            </a:r>
          </a:p>
        </p:txBody>
      </p:sp>
      <p:pic>
        <p:nvPicPr>
          <p:cNvPr id="2" name="2021-10-06 13-35-23">
            <a:hlinkClick r:id="" action="ppaction://media"/>
            <a:extLst>
              <a:ext uri="{FF2B5EF4-FFF2-40B4-BE49-F238E27FC236}">
                <a16:creationId xmlns:a16="http://schemas.microsoft.com/office/drawing/2014/main" id="{A8737E59-28DE-4B2F-BF7D-380E5DC66B5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27140" b="56394"/>
          <a:stretch/>
        </p:blipFill>
        <p:spPr>
          <a:xfrm>
            <a:off x="81651" y="3429000"/>
            <a:ext cx="8883087" cy="2990491"/>
          </a:xfrm>
          <a:prstGeom prst="rect">
            <a:avLst/>
          </a:prstGeom>
        </p:spPr>
      </p:pic>
      <p:sp>
        <p:nvSpPr>
          <p:cNvPr id="8" name="文字方塊 7">
            <a:extLst>
              <a:ext uri="{FF2B5EF4-FFF2-40B4-BE49-F238E27FC236}">
                <a16:creationId xmlns:a16="http://schemas.microsoft.com/office/drawing/2014/main" id="{417D297B-6CE2-4EE8-80AC-3C03C458FF95}"/>
              </a:ext>
            </a:extLst>
          </p:cNvPr>
          <p:cNvSpPr txBox="1"/>
          <p:nvPr/>
        </p:nvSpPr>
        <p:spPr>
          <a:xfrm>
            <a:off x="7776755" y="66602"/>
            <a:ext cx="1441136" cy="307777"/>
          </a:xfrm>
          <a:prstGeom prst="rect">
            <a:avLst/>
          </a:prstGeom>
          <a:noFill/>
        </p:spPr>
        <p:txBody>
          <a:bodyPr wrap="square" rtlCol="0">
            <a:spAutoFit/>
          </a:bodyPr>
          <a:lstStyle/>
          <a:p>
            <a:r>
              <a:rPr lang="en-US" altLang="zh-TW" dirty="0"/>
              <a:t>(</a:t>
            </a:r>
            <a:r>
              <a:rPr lang="zh-TW" altLang="en-US" dirty="0"/>
              <a:t>出</a:t>
            </a:r>
            <a:r>
              <a:rPr lang="zh-CN" altLang="en-US" dirty="0"/>
              <a:t>題：</a:t>
            </a:r>
            <a:r>
              <a:rPr lang="en-US" altLang="zh-CN" dirty="0"/>
              <a:t>Aaron)</a:t>
            </a:r>
            <a:endParaRPr lang="zh-TW" altLang="en-US" dirty="0"/>
          </a:p>
        </p:txBody>
      </p:sp>
    </p:spTree>
    <p:extLst>
      <p:ext uri="{BB962C8B-B14F-4D97-AF65-F5344CB8AC3E}">
        <p14:creationId xmlns:p14="http://schemas.microsoft.com/office/powerpoint/2010/main" val="334395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0" y="50334"/>
            <a:ext cx="7886700" cy="582300"/>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chemeClr val="dk1"/>
              </a:buClr>
              <a:buSzPts val="700"/>
              <a:buFont typeface="Arial"/>
              <a:buNone/>
            </a:pPr>
            <a:r>
              <a:rPr lang="en-US" sz="2800" b="1" dirty="0">
                <a:latin typeface="Arial"/>
                <a:ea typeface="Arial"/>
                <a:cs typeface="Arial"/>
                <a:sym typeface="Arial"/>
              </a:rPr>
              <a:t>Notice (1/2)</a:t>
            </a:r>
            <a:endParaRPr dirty="0"/>
          </a:p>
        </p:txBody>
      </p:sp>
      <p:sp>
        <p:nvSpPr>
          <p:cNvPr id="95" name="Google Shape;95;p14"/>
          <p:cNvSpPr txBox="1">
            <a:spLocks noGrp="1"/>
          </p:cNvSpPr>
          <p:nvPr>
            <p:ph type="body" idx="1"/>
          </p:nvPr>
        </p:nvSpPr>
        <p:spPr>
          <a:xfrm>
            <a:off x="73177" y="776267"/>
            <a:ext cx="9070825" cy="5641471"/>
          </a:xfrm>
          <a:prstGeom prst="rect">
            <a:avLst/>
          </a:prstGeom>
          <a:noFill/>
          <a:ln>
            <a:noFill/>
          </a:ln>
        </p:spPr>
        <p:txBody>
          <a:bodyPr spcFirstLastPara="1" wrap="square" lIns="91425" tIns="45700" rIns="91425" bIns="45700" anchor="t" anchorCtr="0">
            <a:noAutofit/>
          </a:bodyPr>
          <a:lstStyle/>
          <a:p>
            <a:pPr marL="228600" lvl="0" indent="-228600" algn="l" rtl="0">
              <a:lnSpc>
                <a:spcPct val="70000"/>
              </a:lnSpc>
              <a:spcBef>
                <a:spcPts val="0"/>
              </a:spcBef>
              <a:spcAft>
                <a:spcPts val="0"/>
              </a:spcAft>
              <a:buClr>
                <a:schemeClr val="dk1"/>
              </a:buClr>
              <a:buSzPts val="2590"/>
              <a:buChar char="•"/>
            </a:pPr>
            <a:r>
              <a:rPr lang="en-US" sz="2590" dirty="0"/>
              <a:t>Copying homework is strictly prohibited!! </a:t>
            </a:r>
            <a:r>
              <a:rPr lang="en-US" sz="2590" dirty="0">
                <a:solidFill>
                  <a:srgbClr val="FF0000"/>
                </a:solidFill>
              </a:rPr>
              <a:t>Penalty: Grade will be zero for both persons!!</a:t>
            </a:r>
            <a:endParaRPr dirty="0"/>
          </a:p>
          <a:p>
            <a:pPr marL="228600" lvl="0" indent="-228600" algn="l" rtl="0">
              <a:lnSpc>
                <a:spcPct val="70000"/>
              </a:lnSpc>
              <a:spcBef>
                <a:spcPts val="1000"/>
              </a:spcBef>
              <a:spcAft>
                <a:spcPts val="0"/>
              </a:spcAft>
              <a:buClr>
                <a:schemeClr val="dk1"/>
              </a:buClr>
              <a:buSzPts val="2590"/>
              <a:buChar char="•"/>
            </a:pPr>
            <a:r>
              <a:rPr lang="en-US" sz="2590" dirty="0"/>
              <a:t>If the code can’t run, you can come to our Lab within one week and show that your programming can work. Otherwise you will get zero!!</a:t>
            </a:r>
            <a:endParaRPr dirty="0"/>
          </a:p>
          <a:p>
            <a:pPr marL="228600" lvl="0" indent="-228600">
              <a:lnSpc>
                <a:spcPct val="70000"/>
              </a:lnSpc>
              <a:buSzPts val="2590"/>
            </a:pPr>
            <a:r>
              <a:rPr lang="en-US" sz="2590" dirty="0"/>
              <a:t>Due date =&gt; </a:t>
            </a:r>
            <a:r>
              <a:rPr lang="en-US" altLang="zh-TW" sz="2400" dirty="0">
                <a:solidFill>
                  <a:srgbClr val="FF0000"/>
                </a:solidFill>
              </a:rPr>
              <a:t>Midnight</a:t>
            </a:r>
            <a:r>
              <a:rPr lang="zh-TW" altLang="en-US" sz="2400" dirty="0">
                <a:solidFill>
                  <a:srgbClr val="FF0000"/>
                </a:solidFill>
              </a:rPr>
              <a:t> </a:t>
            </a:r>
            <a:r>
              <a:rPr lang="en-US" altLang="zh-TW" sz="2400" dirty="0">
                <a:solidFill>
                  <a:srgbClr val="FF0000"/>
                </a:solidFill>
              </a:rPr>
              <a:t>23:59:59</a:t>
            </a:r>
            <a:r>
              <a:rPr lang="zh-TW" altLang="en-US" sz="2400" dirty="0">
                <a:solidFill>
                  <a:srgbClr val="FF0000"/>
                </a:solidFill>
              </a:rPr>
              <a:t> </a:t>
            </a:r>
            <a:r>
              <a:rPr lang="en-US" altLang="zh-TW" sz="2400" dirty="0">
                <a:solidFill>
                  <a:srgbClr val="FF0000"/>
                </a:solidFill>
              </a:rPr>
              <a:t>on 2021/12/26 (Sun.)</a:t>
            </a:r>
            <a:endParaRPr dirty="0"/>
          </a:p>
          <a:p>
            <a:pPr marL="685800" lvl="1" indent="-228600" algn="l" rtl="0">
              <a:lnSpc>
                <a:spcPct val="70000"/>
              </a:lnSpc>
              <a:spcBef>
                <a:spcPts val="500"/>
              </a:spcBef>
              <a:spcAft>
                <a:spcPts val="0"/>
              </a:spcAft>
              <a:buClr>
                <a:schemeClr val="dk1"/>
              </a:buClr>
              <a:buSzPts val="2220"/>
              <a:buChar char="•"/>
            </a:pPr>
            <a:r>
              <a:rPr lang="en-US" sz="2220" dirty="0"/>
              <a:t>No delay. If you submit homework after deadline, you will get 0.</a:t>
            </a:r>
            <a:endParaRPr dirty="0"/>
          </a:p>
          <a:p>
            <a:pPr marL="228600" lvl="0" indent="-228600" algn="l" rtl="0">
              <a:lnSpc>
                <a:spcPct val="70000"/>
              </a:lnSpc>
              <a:spcBef>
                <a:spcPts val="1000"/>
              </a:spcBef>
              <a:spcAft>
                <a:spcPts val="0"/>
              </a:spcAft>
              <a:buClr>
                <a:schemeClr val="dk1"/>
              </a:buClr>
              <a:buSzPts val="2590"/>
              <a:buChar char="•"/>
            </a:pPr>
            <a:r>
              <a:rPr lang="en-US" sz="2590" dirty="0"/>
              <a:t>Upload to =&gt; </a:t>
            </a:r>
            <a:r>
              <a:rPr lang="en-US" sz="2590" dirty="0">
                <a:solidFill>
                  <a:srgbClr val="0070C0"/>
                </a:solidFill>
              </a:rPr>
              <a:t>140.116.154.1 -&gt; Upload/Homework/Hw2</a:t>
            </a:r>
            <a:endParaRPr sz="2590" dirty="0">
              <a:solidFill>
                <a:srgbClr val="FF0000"/>
              </a:solidFill>
            </a:endParaRPr>
          </a:p>
          <a:p>
            <a:pPr marL="685800" lvl="1" indent="-228600" algn="l" rtl="0">
              <a:lnSpc>
                <a:spcPct val="70000"/>
              </a:lnSpc>
              <a:spcBef>
                <a:spcPts val="500"/>
              </a:spcBef>
              <a:spcAft>
                <a:spcPts val="0"/>
              </a:spcAft>
              <a:buClr>
                <a:srgbClr val="0070C0"/>
              </a:buClr>
              <a:buSzPts val="2220"/>
              <a:buChar char="•"/>
            </a:pPr>
            <a:r>
              <a:rPr lang="en-US" sz="2220" dirty="0">
                <a:solidFill>
                  <a:srgbClr val="0070C0"/>
                </a:solidFill>
              </a:rPr>
              <a:t>User ID: opencvdl2021 	Password: opencvdl2021</a:t>
            </a:r>
            <a:endParaRPr sz="2220" dirty="0">
              <a:solidFill>
                <a:srgbClr val="0070C0"/>
              </a:solidFill>
            </a:endParaRPr>
          </a:p>
          <a:p>
            <a:pPr marL="228600" lvl="0" indent="-228600" algn="l" rtl="0">
              <a:lnSpc>
                <a:spcPct val="70000"/>
              </a:lnSpc>
              <a:spcBef>
                <a:spcPts val="1000"/>
              </a:spcBef>
              <a:spcAft>
                <a:spcPts val="0"/>
              </a:spcAft>
              <a:buClr>
                <a:schemeClr val="dk1"/>
              </a:buClr>
              <a:buSzPts val="2590"/>
              <a:buChar char="•"/>
            </a:pPr>
            <a:r>
              <a:rPr lang="en-US" sz="2590" dirty="0"/>
              <a:t>Format</a:t>
            </a:r>
            <a:endParaRPr dirty="0"/>
          </a:p>
          <a:p>
            <a:pPr marL="685800" lvl="1" indent="-228600" algn="l" rtl="0">
              <a:lnSpc>
                <a:spcPct val="70000"/>
              </a:lnSpc>
              <a:spcBef>
                <a:spcPts val="500"/>
              </a:spcBef>
              <a:spcAft>
                <a:spcPts val="0"/>
              </a:spcAft>
              <a:buClr>
                <a:schemeClr val="dk1"/>
              </a:buClr>
              <a:buSzPts val="2220"/>
              <a:buChar char="•"/>
            </a:pPr>
            <a:r>
              <a:rPr lang="en-US" sz="2220" dirty="0"/>
              <a:t>Filename: Hw2_StudentID_Name_Version.rar</a:t>
            </a:r>
            <a:endParaRPr dirty="0"/>
          </a:p>
          <a:p>
            <a:pPr marL="2514600" lvl="5" indent="-185738" algn="l" rtl="0">
              <a:lnSpc>
                <a:spcPct val="70000"/>
              </a:lnSpc>
              <a:spcBef>
                <a:spcPts val="500"/>
              </a:spcBef>
              <a:spcAft>
                <a:spcPts val="0"/>
              </a:spcAft>
              <a:buClr>
                <a:schemeClr val="dk1"/>
              </a:buClr>
              <a:buSzPts val="1665"/>
              <a:buChar char="•"/>
            </a:pPr>
            <a:r>
              <a:rPr lang="en-US" sz="1665" dirty="0"/>
              <a:t>Ex: Hw2_F71234567_林小明_v1.rar</a:t>
            </a:r>
            <a:endParaRPr dirty="0"/>
          </a:p>
          <a:p>
            <a:pPr marL="2514600" lvl="5" indent="-185738" algn="l" rtl="0">
              <a:lnSpc>
                <a:spcPct val="70000"/>
              </a:lnSpc>
              <a:spcBef>
                <a:spcPts val="500"/>
              </a:spcBef>
              <a:spcAft>
                <a:spcPts val="0"/>
              </a:spcAft>
              <a:buClr>
                <a:schemeClr val="dk1"/>
              </a:buClr>
              <a:buSzPts val="1665"/>
              <a:buChar char="•"/>
            </a:pPr>
            <a:r>
              <a:rPr lang="en-US" sz="1665" dirty="0"/>
              <a:t>If you want to update your file, you should update your version to be v2, ex: Hw2_F71234567_林小明_v2.rar</a:t>
            </a:r>
            <a:endParaRPr dirty="0"/>
          </a:p>
          <a:p>
            <a:pPr marL="685800" lvl="1" indent="-228600" algn="l" rtl="0">
              <a:lnSpc>
                <a:spcPct val="70000"/>
              </a:lnSpc>
              <a:spcBef>
                <a:spcPts val="500"/>
              </a:spcBef>
              <a:spcAft>
                <a:spcPts val="0"/>
              </a:spcAft>
              <a:buClr>
                <a:schemeClr val="dk1"/>
              </a:buClr>
              <a:buSzPts val="2220"/>
              <a:buChar char="•"/>
            </a:pPr>
            <a:r>
              <a:rPr lang="en-US" sz="2220" dirty="0"/>
              <a:t>Content: </a:t>
            </a:r>
            <a:r>
              <a:rPr lang="en-US" sz="2220" dirty="0">
                <a:solidFill>
                  <a:srgbClr val="FF0000"/>
                </a:solidFill>
              </a:rPr>
              <a:t>project folder</a:t>
            </a:r>
            <a:r>
              <a:rPr lang="en-US" sz="2220" dirty="0"/>
              <a:t>*( including the pictures )</a:t>
            </a:r>
            <a:br>
              <a:rPr lang="en-US" sz="2220" dirty="0"/>
            </a:br>
            <a:r>
              <a:rPr lang="en-US" sz="2220" dirty="0"/>
              <a:t>	            *note: remove your “Debug” folder to reduce file size</a:t>
            </a:r>
            <a:endParaRPr dirty="0"/>
          </a:p>
          <a:p>
            <a:pPr marL="228600" lvl="0" indent="-64135" algn="l" rtl="0">
              <a:lnSpc>
                <a:spcPct val="70000"/>
              </a:lnSpc>
              <a:spcBef>
                <a:spcPts val="1000"/>
              </a:spcBef>
              <a:spcAft>
                <a:spcPts val="0"/>
              </a:spcAft>
              <a:buClr>
                <a:schemeClr val="dk1"/>
              </a:buClr>
              <a:buSzPts val="2590"/>
              <a:buNone/>
            </a:pPr>
            <a:endParaRPr sz="2590" dirty="0"/>
          </a:p>
        </p:txBody>
      </p:sp>
      <p:sp>
        <p:nvSpPr>
          <p:cNvPr id="96" name="Google Shape;96;p14"/>
          <p:cNvSpPr txBox="1">
            <a:spLocks noGrp="1"/>
          </p:cNvSpPr>
          <p:nvPr>
            <p:ph type="sldNum" idx="12"/>
          </p:nvPr>
        </p:nvSpPr>
        <p:spPr>
          <a:xfrm>
            <a:off x="7086603" y="6561368"/>
            <a:ext cx="2057399" cy="273844"/>
          </a:xfrm>
          <a:prstGeom prst="rect">
            <a:avLst/>
          </a:prstGeom>
          <a:noFill/>
          <a:ln>
            <a:noFill/>
          </a:ln>
        </p:spPr>
        <p:txBody>
          <a:bodyPr spcFirstLastPara="1" wrap="square" lIns="68550" tIns="34275" rIns="68550" bIns="34275" anchor="ctr" anchorCtr="0">
            <a:noAutofit/>
          </a:bodyPr>
          <a:lstStyle/>
          <a:p>
            <a:pPr marL="0" lvl="0" indent="0" algn="r" rtl="0">
              <a:spcBef>
                <a:spcPts val="0"/>
              </a:spcBef>
              <a:spcAft>
                <a:spcPts val="0"/>
              </a:spcAft>
              <a:buNone/>
            </a:pPr>
            <a:fld id="{00000000-1234-1234-1234-123412341234}" type="slidenum">
              <a:rPr lang="en-US" sz="900">
                <a:solidFill>
                  <a:srgbClr val="888888"/>
                </a:solidFill>
                <a:latin typeface="Calibri"/>
                <a:ea typeface="Calibri"/>
                <a:cs typeface="Calibri"/>
                <a:sym typeface="Calibri"/>
              </a:rPr>
              <a:t>2</a:t>
            </a:fld>
            <a:endParaRPr sz="900">
              <a:solidFill>
                <a:srgbClr val="888888"/>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59">
            <a:extLst>
              <a:ext uri="{FF2B5EF4-FFF2-40B4-BE49-F238E27FC236}">
                <a16:creationId xmlns:a16="http://schemas.microsoft.com/office/drawing/2014/main" id="{1081D09D-EBB2-4ACC-BB5D-D11C4BE37AD4}"/>
              </a:ext>
            </a:extLst>
          </p:cNvPr>
          <p:cNvSpPr txBox="1">
            <a:spLocks/>
          </p:cNvSpPr>
          <p:nvPr/>
        </p:nvSpPr>
        <p:spPr>
          <a:xfrm>
            <a:off x="-33640" y="85053"/>
            <a:ext cx="9192538" cy="456116"/>
          </a:xfrm>
          <a:prstGeom prst="rect">
            <a:avLst/>
          </a:prstGeom>
          <a:noFill/>
          <a:ln>
            <a:noFill/>
          </a:ln>
        </p:spPr>
        <p:txBody>
          <a:bodyPr lIns="68569" tIns="34275" rIns="68569" bIns="342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marL="1949054" indent="-1949054">
              <a:buSzPct val="25000"/>
            </a:pPr>
            <a:r>
              <a:rPr lang="en-US" altLang="zh-TW" sz="2400" b="1" dirty="0"/>
              <a:t>5.0</a:t>
            </a:r>
            <a:r>
              <a:rPr lang="zh-TW" altLang="en-US" sz="2400" b="1" dirty="0"/>
              <a:t> </a:t>
            </a:r>
            <a:r>
              <a:rPr lang="en-US" altLang="zh-TW" sz="2400" b="1" dirty="0"/>
              <a:t>(20%)Dogs and Cats classification Using R</a:t>
            </a:r>
            <a:r>
              <a:rPr lang="en-US" altLang="zh-CN" sz="2400" b="1" dirty="0"/>
              <a:t>esNet50</a:t>
            </a:r>
            <a:r>
              <a:rPr lang="en-US" altLang="zh-TW" sz="2400" b="1" dirty="0"/>
              <a:t> </a:t>
            </a:r>
            <a:r>
              <a:rPr lang="en-US" altLang="zh-TW" sz="1600" dirty="0"/>
              <a:t>(</a:t>
            </a:r>
            <a:r>
              <a:rPr lang="zh-CN" altLang="en-US" sz="1600" dirty="0"/>
              <a:t>出題：</a:t>
            </a:r>
            <a:r>
              <a:rPr lang="zh-TW" altLang="en-US" sz="1600" dirty="0"/>
              <a:t>育成</a:t>
            </a:r>
            <a:r>
              <a:rPr lang="en-US" altLang="zh-TW" sz="1600" dirty="0"/>
              <a:t>)</a:t>
            </a:r>
            <a:endParaRPr lang="en-US" altLang="zh-TW" sz="2400" dirty="0"/>
          </a:p>
        </p:txBody>
      </p:sp>
      <p:sp>
        <p:nvSpPr>
          <p:cNvPr id="5" name="矩形 4">
            <a:extLst>
              <a:ext uri="{FF2B5EF4-FFF2-40B4-BE49-F238E27FC236}">
                <a16:creationId xmlns:a16="http://schemas.microsoft.com/office/drawing/2014/main" id="{F43A7923-779D-4F20-A416-B2A8A398A738}"/>
              </a:ext>
            </a:extLst>
          </p:cNvPr>
          <p:cNvSpPr/>
          <p:nvPr/>
        </p:nvSpPr>
        <p:spPr>
          <a:xfrm>
            <a:off x="95504" y="826475"/>
            <a:ext cx="7188874" cy="3754874"/>
          </a:xfrm>
          <a:prstGeom prst="rect">
            <a:avLst/>
          </a:prstGeom>
        </p:spPr>
        <p:txBody>
          <a:bodyPr wrap="square">
            <a:spAutoFit/>
          </a:bodyPr>
          <a:lstStyle/>
          <a:p>
            <a:r>
              <a:rPr lang="en-US" altLang="zh-TW" dirty="0"/>
              <a:t>1) Dataset introduction:</a:t>
            </a:r>
          </a:p>
          <a:p>
            <a:pPr marL="700088" indent="-342900">
              <a:buAutoNum type="arabicParenBoth"/>
            </a:pPr>
            <a:r>
              <a:rPr lang="en-US" altLang="zh-TW" dirty="0"/>
              <a:t>ASIRRA (Animal Species Image Recognition for Restricting Access) is a HIP(Human Interactive Proof) that works by asking users to identify photographs of cats and dogs, that's supposed to be easy for people to solve, but difficult for computers. Now we can use artificial intelligence technology to achieve this goal.</a:t>
            </a:r>
          </a:p>
          <a:p>
            <a:pPr marL="700088" indent="-342900">
              <a:buAutoNum type="arabicParenBoth"/>
            </a:pPr>
            <a:endParaRPr lang="en-US" altLang="zh-TW" dirty="0"/>
          </a:p>
          <a:p>
            <a:pPr marL="719138" indent="-361950"/>
            <a:r>
              <a:rPr lang="en-US" altLang="zh-TW" dirty="0"/>
              <a:t>(2) The dataset includes 12501 photos of cats and 12501 photo</a:t>
            </a:r>
            <a:r>
              <a:rPr lang="en-US" altLang="zh-CN" dirty="0"/>
              <a:t>s</a:t>
            </a:r>
            <a:r>
              <a:rPr lang="en-US" altLang="zh-TW" dirty="0"/>
              <a:t> of dogs. You need to download them in Reference below(R2), and split the </a:t>
            </a:r>
            <a:r>
              <a:rPr lang="en-US" altLang="zh-TW" dirty="0">
                <a:solidFill>
                  <a:srgbClr val="FF0000"/>
                </a:solidFill>
              </a:rPr>
              <a:t>training</a:t>
            </a:r>
            <a:r>
              <a:rPr lang="en-US" altLang="zh-TW" dirty="0"/>
              <a:t> set, </a:t>
            </a:r>
            <a:r>
              <a:rPr lang="en-US" altLang="zh-TW" dirty="0">
                <a:solidFill>
                  <a:srgbClr val="FF0000"/>
                </a:solidFill>
              </a:rPr>
              <a:t>validation</a:t>
            </a:r>
            <a:r>
              <a:rPr lang="en-US" altLang="zh-TW" dirty="0"/>
              <a:t> set and </a:t>
            </a:r>
            <a:r>
              <a:rPr lang="en-US" altLang="zh-TW" dirty="0">
                <a:solidFill>
                  <a:srgbClr val="FF0000"/>
                </a:solidFill>
              </a:rPr>
              <a:t>test</a:t>
            </a:r>
            <a:r>
              <a:rPr lang="en-US" altLang="zh-TW" dirty="0"/>
              <a:t> set using </a:t>
            </a:r>
            <a:r>
              <a:rPr lang="en-US" altLang="zh-TW" dirty="0">
                <a:solidFill>
                  <a:srgbClr val="FF0000"/>
                </a:solidFill>
              </a:rPr>
              <a:t>8:1:1</a:t>
            </a:r>
            <a:r>
              <a:rPr lang="en-US" altLang="zh-TW" dirty="0"/>
              <a:t> ratio in both dogs and cats directory.</a:t>
            </a:r>
          </a:p>
          <a:p>
            <a:pPr marL="357187"/>
            <a:endParaRPr lang="en-US" altLang="zh-TW" dirty="0"/>
          </a:p>
          <a:p>
            <a:r>
              <a:rPr lang="en-US" altLang="zh-TW" dirty="0"/>
              <a:t>2) Environment Requirement</a:t>
            </a:r>
          </a:p>
          <a:p>
            <a:pPr marL="269875" lvl="1"/>
            <a:r>
              <a:rPr lang="en-US" altLang="zh-TW" dirty="0"/>
              <a:t>(1) Python </a:t>
            </a:r>
          </a:p>
          <a:p>
            <a:pPr marL="269875" lvl="1"/>
            <a:r>
              <a:rPr lang="en-US" altLang="zh-TW" dirty="0"/>
              <a:t>(2) </a:t>
            </a:r>
            <a:r>
              <a:rPr lang="en-US" altLang="zh-TW" dirty="0" err="1"/>
              <a:t>Tensorflow</a:t>
            </a:r>
            <a:r>
              <a:rPr lang="en-US" altLang="zh-TW" dirty="0"/>
              <a:t> </a:t>
            </a:r>
          </a:p>
          <a:p>
            <a:pPr marL="536575" lvl="1" indent="-266700"/>
            <a:r>
              <a:rPr lang="en-US" altLang="zh-TW" dirty="0"/>
              <a:t>(3) </a:t>
            </a:r>
            <a:r>
              <a:rPr lang="en-US" altLang="zh-TW" dirty="0" err="1"/>
              <a:t>Opencv</a:t>
            </a:r>
            <a:r>
              <a:rPr lang="en-US" altLang="zh-TW" dirty="0"/>
              <a:t>-</a:t>
            </a:r>
            <a:r>
              <a:rPr lang="en-US" altLang="zh-TW" dirty="0" err="1"/>
              <a:t>contrib</a:t>
            </a:r>
            <a:r>
              <a:rPr lang="en-US" altLang="zh-TW" dirty="0"/>
              <a:t>-python </a:t>
            </a:r>
          </a:p>
          <a:p>
            <a:pPr marL="536575" lvl="1" indent="-266700"/>
            <a:r>
              <a:rPr lang="en-US" altLang="zh-TW" dirty="0"/>
              <a:t>(4) Matplotlib </a:t>
            </a:r>
          </a:p>
          <a:p>
            <a:pPr marL="342900" indent="-342900">
              <a:buAutoNum type="arabicPeriod"/>
            </a:pPr>
            <a:endParaRPr lang="en-US" altLang="zh-TW"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83C02CFE-48CD-42ED-9E2E-2E6D9A2FD769}"/>
              </a:ext>
            </a:extLst>
          </p:cNvPr>
          <p:cNvSpPr/>
          <p:nvPr/>
        </p:nvSpPr>
        <p:spPr>
          <a:xfrm>
            <a:off x="79705" y="6088559"/>
            <a:ext cx="8178800" cy="769441"/>
          </a:xfrm>
          <a:prstGeom prst="rect">
            <a:avLst/>
          </a:prstGeom>
        </p:spPr>
        <p:txBody>
          <a:bodyPr wrap="square">
            <a:spAutoFit/>
          </a:bodyPr>
          <a:lstStyle/>
          <a:p>
            <a:r>
              <a:rPr lang="en-US" altLang="zh-TW" sz="1600" dirty="0">
                <a:latin typeface="Calibri" panose="020F0502020204030204" pitchFamily="34" charset="0"/>
                <a:cs typeface="Calibri" panose="020F0502020204030204" pitchFamily="34" charset="0"/>
              </a:rPr>
              <a:t>R. Reference</a:t>
            </a:r>
          </a:p>
          <a:p>
            <a:pPr marL="269875" lvl="1"/>
            <a:r>
              <a:rPr lang="en-US" altLang="zh-TW" dirty="0">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R1)</a:t>
            </a:r>
            <a:r>
              <a:rPr lang="en-US" altLang="zh-TW" dirty="0">
                <a:hlinkClick r:id="rId3"/>
              </a:rPr>
              <a:t> Deep Residual Learning for Image Recognition</a:t>
            </a:r>
            <a:endParaRPr lang="en-US" altLang="zh-TW" dirty="0">
              <a:latin typeface="Calibri" panose="020F0502020204030204" pitchFamily="34" charset="0"/>
              <a:cs typeface="Calibri" panose="020F0502020204030204" pitchFamily="34" charset="0"/>
            </a:endParaRPr>
          </a:p>
          <a:p>
            <a:pPr marL="269875" lvl="1"/>
            <a:r>
              <a:rPr lang="en-US" altLang="zh-TW"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R2)</a:t>
            </a:r>
            <a:r>
              <a:rPr lang="en-US" altLang="zh-TW" dirty="0">
                <a:hlinkClick r:id="rId4"/>
              </a:rPr>
              <a:t> https://www.microsoft.com/en-us/download/details.aspx?id=54765</a:t>
            </a:r>
            <a:r>
              <a:rPr lang="en-US" altLang="zh-TW" dirty="0"/>
              <a:t> </a:t>
            </a:r>
            <a:r>
              <a:rPr lang="en-US" altLang="zh-TW" sz="1200" dirty="0"/>
              <a:t>(ASIRRA)</a:t>
            </a:r>
            <a:endParaRPr lang="en-US" altLang="zh-TW"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8062561A-2803-4D2F-AB4F-ACC717589FA3}"/>
              </a:ext>
            </a:extLst>
          </p:cNvPr>
          <p:cNvSpPr/>
          <p:nvPr/>
        </p:nvSpPr>
        <p:spPr>
          <a:xfrm>
            <a:off x="6777135" y="6596390"/>
            <a:ext cx="2468946" cy="261610"/>
          </a:xfrm>
          <a:prstGeom prst="rect">
            <a:avLst/>
          </a:prstGeom>
        </p:spPr>
        <p:txBody>
          <a:bodyPr wrap="none">
            <a:spAutoFit/>
          </a:bodyPr>
          <a:lstStyle/>
          <a:p>
            <a:r>
              <a:rPr lang="en-US" altLang="zh-TW" sz="1100" b="1" i="1" dirty="0"/>
              <a:t>Fig.</a:t>
            </a:r>
            <a:r>
              <a:rPr lang="en-US" altLang="zh-TW" sz="1100" i="1" dirty="0"/>
              <a:t> R</a:t>
            </a:r>
            <a:r>
              <a:rPr lang="en-US" altLang="zh-CN" sz="1100" i="1" dirty="0"/>
              <a:t>esNet50</a:t>
            </a:r>
            <a:r>
              <a:rPr lang="zh-TW" altLang="en-US" sz="1100" i="1" dirty="0"/>
              <a:t>'s </a:t>
            </a:r>
            <a:r>
              <a:rPr lang="en-US" altLang="zh-TW" sz="1100" i="1" dirty="0"/>
              <a:t>Schematic Diagram</a:t>
            </a:r>
            <a:endParaRPr lang="zh-TW" altLang="en-US" sz="1100" i="1" dirty="0"/>
          </a:p>
        </p:txBody>
      </p:sp>
      <p:pic>
        <p:nvPicPr>
          <p:cNvPr id="3" name="圖片 2">
            <a:extLst>
              <a:ext uri="{FF2B5EF4-FFF2-40B4-BE49-F238E27FC236}">
                <a16:creationId xmlns:a16="http://schemas.microsoft.com/office/drawing/2014/main" id="{2248DD95-E93A-426A-ACBF-F6DAF462B40B}"/>
              </a:ext>
            </a:extLst>
          </p:cNvPr>
          <p:cNvPicPr>
            <a:picLocks noChangeAspect="1"/>
          </p:cNvPicPr>
          <p:nvPr/>
        </p:nvPicPr>
        <p:blipFill rotWithShape="1">
          <a:blip r:embed="rId5"/>
          <a:srcRect l="28731" t="19953" r="-1" b="22720"/>
          <a:stretch/>
        </p:blipFill>
        <p:spPr>
          <a:xfrm rot="5400000">
            <a:off x="5263086" y="3009108"/>
            <a:ext cx="5656442" cy="1518122"/>
          </a:xfrm>
          <a:prstGeom prst="rect">
            <a:avLst/>
          </a:prstGeom>
        </p:spPr>
      </p:pic>
      <p:pic>
        <p:nvPicPr>
          <p:cNvPr id="11" name="圖片 10">
            <a:extLst>
              <a:ext uri="{FF2B5EF4-FFF2-40B4-BE49-F238E27FC236}">
                <a16:creationId xmlns:a16="http://schemas.microsoft.com/office/drawing/2014/main" id="{BF521DCB-7730-47C8-966B-E69C9EC746C1}"/>
              </a:ext>
            </a:extLst>
          </p:cNvPr>
          <p:cNvPicPr>
            <a:picLocks noChangeAspect="1"/>
          </p:cNvPicPr>
          <p:nvPr/>
        </p:nvPicPr>
        <p:blipFill rotWithShape="1">
          <a:blip r:embed="rId6"/>
          <a:srcRect r="30424"/>
          <a:stretch/>
        </p:blipFill>
        <p:spPr>
          <a:xfrm>
            <a:off x="4104685" y="3880363"/>
            <a:ext cx="3179693" cy="1967718"/>
          </a:xfrm>
          <a:prstGeom prst="rect">
            <a:avLst/>
          </a:prstGeom>
        </p:spPr>
      </p:pic>
      <p:sp>
        <p:nvSpPr>
          <p:cNvPr id="12" name="矩形 11">
            <a:extLst>
              <a:ext uri="{FF2B5EF4-FFF2-40B4-BE49-F238E27FC236}">
                <a16:creationId xmlns:a16="http://schemas.microsoft.com/office/drawing/2014/main" id="{15051D3F-3DC0-4566-8335-64E1938E1D56}"/>
              </a:ext>
            </a:extLst>
          </p:cNvPr>
          <p:cNvSpPr/>
          <p:nvPr/>
        </p:nvSpPr>
        <p:spPr>
          <a:xfrm>
            <a:off x="4771712" y="5882424"/>
            <a:ext cx="2372765" cy="261610"/>
          </a:xfrm>
          <a:prstGeom prst="rect">
            <a:avLst/>
          </a:prstGeom>
        </p:spPr>
        <p:txBody>
          <a:bodyPr wrap="none">
            <a:spAutoFit/>
          </a:bodyPr>
          <a:lstStyle/>
          <a:p>
            <a:r>
              <a:rPr lang="en-US" altLang="zh-TW" sz="1100" b="1" i="1" dirty="0"/>
              <a:t>Fig.</a:t>
            </a:r>
            <a:r>
              <a:rPr lang="en-US" altLang="zh-TW" sz="1100" i="1" dirty="0"/>
              <a:t> </a:t>
            </a:r>
            <a:r>
              <a:rPr lang="en-US" altLang="zh-TW" sz="1100" i="1" dirty="0" err="1"/>
              <a:t>R</a:t>
            </a:r>
            <a:r>
              <a:rPr lang="en-US" altLang="zh-CN" sz="1100" i="1" dirty="0" err="1"/>
              <a:t>esNet</a:t>
            </a:r>
            <a:r>
              <a:rPr lang="zh-TW" altLang="en-US" sz="1100" i="1" dirty="0"/>
              <a:t>’s </a:t>
            </a:r>
            <a:r>
              <a:rPr lang="en-US" altLang="zh-TW" sz="1100" i="1" dirty="0"/>
              <a:t>N</a:t>
            </a:r>
            <a:r>
              <a:rPr lang="zh-TW" altLang="en-US" sz="1100" i="1" dirty="0"/>
              <a:t>etwork </a:t>
            </a:r>
            <a:r>
              <a:rPr lang="en-US" altLang="zh-TW" sz="1100" i="1" dirty="0"/>
              <a:t>A</a:t>
            </a:r>
            <a:r>
              <a:rPr lang="zh-TW" altLang="en-US" sz="1100" i="1" dirty="0"/>
              <a:t>rchitecture</a:t>
            </a:r>
          </a:p>
        </p:txBody>
      </p:sp>
      <p:sp>
        <p:nvSpPr>
          <p:cNvPr id="14" name="矩形 13">
            <a:extLst>
              <a:ext uri="{FF2B5EF4-FFF2-40B4-BE49-F238E27FC236}">
                <a16:creationId xmlns:a16="http://schemas.microsoft.com/office/drawing/2014/main" id="{69B74EB7-E2CB-45B4-94B7-0D6260B2648A}"/>
              </a:ext>
            </a:extLst>
          </p:cNvPr>
          <p:cNvSpPr/>
          <p:nvPr/>
        </p:nvSpPr>
        <p:spPr>
          <a:xfrm>
            <a:off x="2556049" y="5900720"/>
            <a:ext cx="1202573" cy="261610"/>
          </a:xfrm>
          <a:prstGeom prst="rect">
            <a:avLst/>
          </a:prstGeom>
        </p:spPr>
        <p:txBody>
          <a:bodyPr wrap="none">
            <a:spAutoFit/>
          </a:bodyPr>
          <a:lstStyle/>
          <a:p>
            <a:r>
              <a:rPr lang="en-US" altLang="zh-TW" sz="1100" b="1" i="1" dirty="0"/>
              <a:t>Fig.</a:t>
            </a:r>
            <a:r>
              <a:rPr lang="en-US" altLang="zh-TW" sz="1100" i="1" dirty="0"/>
              <a:t> Example UI</a:t>
            </a:r>
            <a:endParaRPr lang="zh-TW" altLang="en-US" sz="1100" i="1" dirty="0"/>
          </a:p>
        </p:txBody>
      </p:sp>
      <p:pic>
        <p:nvPicPr>
          <p:cNvPr id="9" name="圖片 8">
            <a:extLst>
              <a:ext uri="{FF2B5EF4-FFF2-40B4-BE49-F238E27FC236}">
                <a16:creationId xmlns:a16="http://schemas.microsoft.com/office/drawing/2014/main" id="{2FCBCA93-F03B-4327-8E06-44E74C94F44C}"/>
              </a:ext>
            </a:extLst>
          </p:cNvPr>
          <p:cNvPicPr>
            <a:picLocks noChangeAspect="1"/>
          </p:cNvPicPr>
          <p:nvPr/>
        </p:nvPicPr>
        <p:blipFill>
          <a:blip r:embed="rId7"/>
          <a:stretch>
            <a:fillRect/>
          </a:stretch>
        </p:blipFill>
        <p:spPr>
          <a:xfrm>
            <a:off x="2475565" y="4202992"/>
            <a:ext cx="1535235" cy="1577489"/>
          </a:xfrm>
          <a:prstGeom prst="rect">
            <a:avLst/>
          </a:prstGeom>
        </p:spPr>
      </p:pic>
      <p:sp>
        <p:nvSpPr>
          <p:cNvPr id="16" name="矩形 15">
            <a:extLst>
              <a:ext uri="{FF2B5EF4-FFF2-40B4-BE49-F238E27FC236}">
                <a16:creationId xmlns:a16="http://schemas.microsoft.com/office/drawing/2014/main" id="{254C8643-3AC5-4F61-949F-E31D1887A8D8}"/>
              </a:ext>
            </a:extLst>
          </p:cNvPr>
          <p:cNvSpPr/>
          <p:nvPr/>
        </p:nvSpPr>
        <p:spPr>
          <a:xfrm>
            <a:off x="6338954" y="3896479"/>
            <a:ext cx="732406" cy="1967718"/>
          </a:xfrm>
          <a:prstGeom prst="rect">
            <a:avLst/>
          </a:prstGeom>
          <a:noFill/>
          <a:ln w="28575">
            <a:solidFill>
              <a:srgbClr val="FF0000"/>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715180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A044A19A-3AB0-4C33-8DF7-342C49472F3B}"/>
              </a:ext>
            </a:extLst>
          </p:cNvPr>
          <p:cNvGrpSpPr/>
          <p:nvPr/>
        </p:nvGrpSpPr>
        <p:grpSpPr>
          <a:xfrm>
            <a:off x="520192" y="2714602"/>
            <a:ext cx="8290560" cy="3657171"/>
            <a:chOff x="288544" y="434698"/>
            <a:chExt cx="8290560" cy="3657171"/>
          </a:xfrm>
        </p:grpSpPr>
        <p:sp>
          <p:nvSpPr>
            <p:cNvPr id="4" name="內容版面配置區 2">
              <a:extLst>
                <a:ext uri="{FF2B5EF4-FFF2-40B4-BE49-F238E27FC236}">
                  <a16:creationId xmlns:a16="http://schemas.microsoft.com/office/drawing/2014/main" id="{66E1247D-31D5-4D89-83F2-C0820B7876E6}"/>
                </a:ext>
              </a:extLst>
            </p:cNvPr>
            <p:cNvSpPr txBox="1">
              <a:spLocks/>
            </p:cNvSpPr>
            <p:nvPr/>
          </p:nvSpPr>
          <p:spPr>
            <a:xfrm>
              <a:off x="288544" y="434698"/>
              <a:ext cx="8290560" cy="6056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a:lnSpc>
                  <a:spcPct val="100000"/>
                </a:lnSpc>
                <a:spcBef>
                  <a:spcPts val="0"/>
                </a:spcBef>
                <a:buNone/>
              </a:pPr>
              <a:r>
                <a:rPr lang="en-US" altLang="zh-TW" sz="1600" dirty="0">
                  <a:solidFill>
                    <a:srgbClr val="000000"/>
                  </a:solidFill>
                  <a:latin typeface="Arial"/>
                  <a:cs typeface="Arial"/>
                </a:rPr>
                <a:t>5.2	Training at home </a:t>
              </a:r>
              <a:r>
                <a:rPr lang="en-US" altLang="zh-TW" sz="1600" dirty="0">
                  <a:solidFill>
                    <a:srgbClr val="FF0000"/>
                  </a:solidFill>
                  <a:latin typeface="Arial"/>
                  <a:cs typeface="Arial"/>
                </a:rPr>
                <a:t>at least 5 epochs </a:t>
              </a:r>
              <a:r>
                <a:rPr lang="en-US" altLang="zh-TW" sz="1600" dirty="0">
                  <a:solidFill>
                    <a:srgbClr val="000000"/>
                  </a:solidFill>
                  <a:latin typeface="Arial"/>
                  <a:cs typeface="Arial"/>
                </a:rPr>
                <a:t>and use </a:t>
              </a:r>
              <a:r>
                <a:rPr lang="en-US" altLang="zh-TW" sz="1600" dirty="0" err="1">
                  <a:solidFill>
                    <a:srgbClr val="000000"/>
                  </a:solidFill>
                  <a:latin typeface="Arial"/>
                  <a:cs typeface="Arial"/>
                </a:rPr>
                <a:t>TensorBoard</a:t>
              </a:r>
              <a:r>
                <a:rPr lang="en-US" altLang="zh-TW" sz="1600" dirty="0">
                  <a:solidFill>
                    <a:srgbClr val="000000"/>
                  </a:solidFill>
                  <a:latin typeface="Arial"/>
                  <a:cs typeface="Arial"/>
                </a:rPr>
                <a:t> to monitor, then save the final </a:t>
              </a:r>
              <a:r>
                <a:rPr lang="en-US" altLang="zh-TW" sz="1600" b="1" dirty="0">
                  <a:solidFill>
                    <a:srgbClr val="000000"/>
                  </a:solidFill>
                  <a:latin typeface="Arial"/>
                  <a:cs typeface="Arial"/>
                </a:rPr>
                <a:t>screenshot of </a:t>
              </a:r>
              <a:r>
                <a:rPr lang="en-US" altLang="zh-TW" sz="1600" b="1" dirty="0" err="1">
                  <a:solidFill>
                    <a:srgbClr val="000000"/>
                  </a:solidFill>
                  <a:latin typeface="Arial"/>
                  <a:cs typeface="Arial"/>
                </a:rPr>
                <a:t>TensorBoard</a:t>
              </a:r>
              <a:r>
                <a:rPr lang="en-US" altLang="zh-TW" sz="1600" dirty="0">
                  <a:solidFill>
                    <a:srgbClr val="000000"/>
                  </a:solidFill>
                  <a:latin typeface="Arial"/>
                  <a:cs typeface="Arial"/>
                </a:rPr>
                <a:t> (</a:t>
              </a:r>
              <a:r>
                <a:rPr lang="en-US" altLang="zh-TW" sz="1600" b="1" dirty="0">
                  <a:solidFill>
                    <a:srgbClr val="000000"/>
                  </a:solidFill>
                  <a:latin typeface="Arial"/>
                  <a:cs typeface="Arial"/>
                </a:rPr>
                <a:t>5%</a:t>
              </a:r>
              <a:r>
                <a:rPr lang="en-US" altLang="zh-TW" sz="1600" dirty="0">
                  <a:solidFill>
                    <a:srgbClr val="000000"/>
                  </a:solidFill>
                  <a:latin typeface="Arial"/>
                  <a:cs typeface="Arial"/>
                </a:rPr>
                <a:t>, Use other tools can get </a:t>
              </a:r>
              <a:r>
                <a:rPr lang="en-US" altLang="zh-CN" sz="1600" dirty="0">
                  <a:solidFill>
                    <a:srgbClr val="000000"/>
                  </a:solidFill>
                  <a:latin typeface="Arial"/>
                  <a:cs typeface="Arial"/>
                </a:rPr>
                <a:t>3</a:t>
              </a:r>
              <a:r>
                <a:rPr lang="en-US" altLang="zh-TW" sz="1600" dirty="0">
                  <a:solidFill>
                    <a:srgbClr val="000000"/>
                  </a:solidFill>
                  <a:latin typeface="Arial"/>
                  <a:cs typeface="Arial"/>
                </a:rPr>
                <a:t>%).</a:t>
              </a: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p:txBody>
        </p:sp>
        <p:pic>
          <p:nvPicPr>
            <p:cNvPr id="2" name="圖片 1">
              <a:extLst>
                <a:ext uri="{FF2B5EF4-FFF2-40B4-BE49-F238E27FC236}">
                  <a16:creationId xmlns:a16="http://schemas.microsoft.com/office/drawing/2014/main" id="{7C2B59C0-28B8-489E-92DA-A611BB9CA879}"/>
                </a:ext>
              </a:extLst>
            </p:cNvPr>
            <p:cNvPicPr>
              <a:picLocks noChangeAspect="1"/>
            </p:cNvPicPr>
            <p:nvPr/>
          </p:nvPicPr>
          <p:blipFill rotWithShape="1">
            <a:blip r:embed="rId2"/>
            <a:srcRect r="46566"/>
            <a:stretch/>
          </p:blipFill>
          <p:spPr>
            <a:xfrm>
              <a:off x="1793205" y="1146511"/>
              <a:ext cx="5715284" cy="2641137"/>
            </a:xfrm>
            <a:prstGeom prst="rect">
              <a:avLst/>
            </a:prstGeom>
          </p:spPr>
        </p:pic>
        <p:sp>
          <p:nvSpPr>
            <p:cNvPr id="3" name="矩形 2">
              <a:extLst>
                <a:ext uri="{FF2B5EF4-FFF2-40B4-BE49-F238E27FC236}">
                  <a16:creationId xmlns:a16="http://schemas.microsoft.com/office/drawing/2014/main" id="{E31BC589-CEC8-4064-A47B-B04C7C559A1C}"/>
                </a:ext>
              </a:extLst>
            </p:cNvPr>
            <p:cNvSpPr/>
            <p:nvPr/>
          </p:nvSpPr>
          <p:spPr>
            <a:xfrm>
              <a:off x="3271568" y="3814870"/>
              <a:ext cx="3062057" cy="276999"/>
            </a:xfrm>
            <a:prstGeom prst="rect">
              <a:avLst/>
            </a:prstGeom>
          </p:spPr>
          <p:txBody>
            <a:bodyPr wrap="none">
              <a:spAutoFit/>
            </a:bodyPr>
            <a:lstStyle/>
            <a:p>
              <a:r>
                <a:rPr lang="en-US" altLang="zh-TW" sz="1200" b="1" i="1" dirty="0"/>
                <a:t>Fig.</a:t>
              </a:r>
              <a:r>
                <a:rPr lang="en-US" altLang="zh-TW" sz="1200" i="1" dirty="0"/>
                <a:t> </a:t>
              </a:r>
              <a:r>
                <a:rPr lang="zh-TW" altLang="en-US" sz="1200" i="1" dirty="0"/>
                <a:t>Example of training with TensorBoard</a:t>
              </a:r>
            </a:p>
          </p:txBody>
        </p:sp>
      </p:grpSp>
      <p:sp>
        <p:nvSpPr>
          <p:cNvPr id="10" name="內容版面配置區 2">
            <a:extLst>
              <a:ext uri="{FF2B5EF4-FFF2-40B4-BE49-F238E27FC236}">
                <a16:creationId xmlns:a16="http://schemas.microsoft.com/office/drawing/2014/main" id="{31B36649-C587-424A-9E70-7E0EDB9C8389}"/>
              </a:ext>
            </a:extLst>
          </p:cNvPr>
          <p:cNvSpPr txBox="1">
            <a:spLocks/>
          </p:cNvSpPr>
          <p:nvPr/>
        </p:nvSpPr>
        <p:spPr>
          <a:xfrm>
            <a:off x="496264" y="345519"/>
            <a:ext cx="8684768" cy="3128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a:buNone/>
            </a:pPr>
            <a:r>
              <a:rPr lang="en-US" altLang="zh-TW" sz="1600" dirty="0">
                <a:solidFill>
                  <a:srgbClr val="000000"/>
                </a:solidFill>
                <a:latin typeface="Arial"/>
                <a:cs typeface="Arial"/>
              </a:rPr>
              <a:t>5.</a:t>
            </a:r>
            <a:r>
              <a:rPr lang="en-US" altLang="zh-CN" sz="1600" dirty="0">
                <a:solidFill>
                  <a:srgbClr val="000000"/>
                </a:solidFill>
                <a:latin typeface="Arial"/>
                <a:cs typeface="Arial"/>
              </a:rPr>
              <a:t>1</a:t>
            </a:r>
            <a:r>
              <a:rPr lang="en-US" altLang="zh-TW" sz="1600" dirty="0">
                <a:solidFill>
                  <a:srgbClr val="000000"/>
                </a:solidFill>
                <a:latin typeface="Arial"/>
                <a:cs typeface="Arial"/>
              </a:rPr>
              <a:t>	Construct and show summary of your model structure by printing out on the terminal.</a:t>
            </a:r>
            <a:r>
              <a:rPr lang="en-US" altLang="zh-TW" sz="1600" b="1" dirty="0">
                <a:solidFill>
                  <a:srgbClr val="000000"/>
                </a:solidFill>
                <a:latin typeface="Arial"/>
                <a:cs typeface="Arial"/>
              </a:rPr>
              <a:t> (5%)</a:t>
            </a: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79882CCA-8AD2-4FCC-95CE-C5FA72213FAB}"/>
              </a:ext>
            </a:extLst>
          </p:cNvPr>
          <p:cNvSpPr/>
          <p:nvPr/>
        </p:nvSpPr>
        <p:spPr>
          <a:xfrm>
            <a:off x="3503216" y="2446997"/>
            <a:ext cx="2412840" cy="307777"/>
          </a:xfrm>
          <a:prstGeom prst="rect">
            <a:avLst/>
          </a:prstGeom>
        </p:spPr>
        <p:txBody>
          <a:bodyPr wrap="none">
            <a:spAutoFit/>
          </a:bodyPr>
          <a:lstStyle/>
          <a:p>
            <a:r>
              <a:rPr lang="en-US" altLang="zh-TW" b="1" i="1" dirty="0"/>
              <a:t>F</a:t>
            </a:r>
            <a:r>
              <a:rPr lang="en-US" altLang="zh-CN" b="1" i="1" dirty="0"/>
              <a:t>ig. </a:t>
            </a:r>
            <a:r>
              <a:rPr lang="en-US" altLang="zh-TW" i="1" dirty="0"/>
              <a:t>Summary of ResNet50 </a:t>
            </a:r>
            <a:endParaRPr lang="zh-TW" altLang="en-US" i="1" dirty="0"/>
          </a:p>
        </p:txBody>
      </p:sp>
      <p:pic>
        <p:nvPicPr>
          <p:cNvPr id="13" name="圖片 12">
            <a:extLst>
              <a:ext uri="{FF2B5EF4-FFF2-40B4-BE49-F238E27FC236}">
                <a16:creationId xmlns:a16="http://schemas.microsoft.com/office/drawing/2014/main" id="{9E1A1C3B-5138-4AF2-B3DA-BA5B26F72ABF}"/>
              </a:ext>
            </a:extLst>
          </p:cNvPr>
          <p:cNvPicPr>
            <a:picLocks noChangeAspect="1"/>
          </p:cNvPicPr>
          <p:nvPr/>
        </p:nvPicPr>
        <p:blipFill>
          <a:blip r:embed="rId3"/>
          <a:stretch>
            <a:fillRect/>
          </a:stretch>
        </p:blipFill>
        <p:spPr>
          <a:xfrm>
            <a:off x="3324690" y="679716"/>
            <a:ext cx="2854165" cy="1807452"/>
          </a:xfrm>
          <a:prstGeom prst="rect">
            <a:avLst/>
          </a:prstGeom>
        </p:spPr>
      </p:pic>
    </p:spTree>
    <p:extLst>
      <p:ext uri="{BB962C8B-B14F-4D97-AF65-F5344CB8AC3E}">
        <p14:creationId xmlns:p14="http://schemas.microsoft.com/office/powerpoint/2010/main" val="4283937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29B7D59-999C-43A6-9EC7-74961208BDE8}"/>
              </a:ext>
            </a:extLst>
          </p:cNvPr>
          <p:cNvPicPr>
            <a:picLocks noChangeAspect="1"/>
          </p:cNvPicPr>
          <p:nvPr/>
        </p:nvPicPr>
        <p:blipFill>
          <a:blip r:embed="rId2"/>
          <a:stretch>
            <a:fillRect/>
          </a:stretch>
        </p:blipFill>
        <p:spPr>
          <a:xfrm>
            <a:off x="576023" y="784790"/>
            <a:ext cx="2105834" cy="2399419"/>
          </a:xfrm>
          <a:prstGeom prst="rect">
            <a:avLst/>
          </a:prstGeom>
        </p:spPr>
      </p:pic>
      <p:sp>
        <p:nvSpPr>
          <p:cNvPr id="6" name="矩形 5">
            <a:extLst>
              <a:ext uri="{FF2B5EF4-FFF2-40B4-BE49-F238E27FC236}">
                <a16:creationId xmlns:a16="http://schemas.microsoft.com/office/drawing/2014/main" id="{E31D683F-9E57-4CDE-996E-09E544EACFD8}"/>
              </a:ext>
            </a:extLst>
          </p:cNvPr>
          <p:cNvSpPr/>
          <p:nvPr/>
        </p:nvSpPr>
        <p:spPr>
          <a:xfrm>
            <a:off x="330531" y="274438"/>
            <a:ext cx="8060076" cy="369332"/>
          </a:xfrm>
          <a:prstGeom prst="rect">
            <a:avLst/>
          </a:prstGeom>
        </p:spPr>
        <p:txBody>
          <a:bodyPr wrap="square">
            <a:spAutoFit/>
          </a:bodyPr>
          <a:lstStyle/>
          <a:p>
            <a:pPr marL="444500" indent="-444500"/>
            <a:r>
              <a:rPr lang="en-US" altLang="zh-TW" sz="1800" dirty="0">
                <a:latin typeface="Calibri" panose="020F0502020204030204" pitchFamily="34" charset="0"/>
                <a:cs typeface="Calibri" panose="020F0502020204030204" pitchFamily="34" charset="0"/>
              </a:rPr>
              <a:t>5.3 </a:t>
            </a:r>
            <a:r>
              <a:rPr lang="en-US" altLang="zh-TW" sz="1800" b="1" dirty="0">
                <a:latin typeface="Calibri" panose="020F0502020204030204" pitchFamily="34" charset="0"/>
                <a:cs typeface="Calibri" panose="020F0502020204030204" pitchFamily="34" charset="0"/>
              </a:rPr>
              <a:t>Randomly select</a:t>
            </a:r>
            <a:r>
              <a:rPr lang="en-US" altLang="zh-TW" sz="1800" dirty="0">
                <a:latin typeface="Calibri" panose="020F0502020204030204" pitchFamily="34" charset="0"/>
                <a:cs typeface="Calibri" panose="020F0502020204030204" pitchFamily="34" charset="0"/>
              </a:rPr>
              <a:t> a picture from the test set and mark its predicted category.(</a:t>
            </a:r>
            <a:r>
              <a:rPr lang="en-US" altLang="zh-TW" sz="1800" b="1" dirty="0">
                <a:latin typeface="Calibri" panose="020F0502020204030204" pitchFamily="34" charset="0"/>
                <a:cs typeface="Calibri" panose="020F0502020204030204" pitchFamily="34" charset="0"/>
              </a:rPr>
              <a:t>5%</a:t>
            </a:r>
            <a:r>
              <a:rPr lang="en-US" altLang="zh-TW" sz="1800" dirty="0">
                <a:latin typeface="Calibri" panose="020F0502020204030204" pitchFamily="34" charset="0"/>
                <a:cs typeface="Calibri" panose="020F0502020204030204" pitchFamily="34" charset="0"/>
              </a:rPr>
              <a:t>)</a:t>
            </a:r>
          </a:p>
        </p:txBody>
      </p:sp>
      <p:pic>
        <p:nvPicPr>
          <p:cNvPr id="7" name="圖片 6">
            <a:extLst>
              <a:ext uri="{FF2B5EF4-FFF2-40B4-BE49-F238E27FC236}">
                <a16:creationId xmlns:a16="http://schemas.microsoft.com/office/drawing/2014/main" id="{D211A25C-3F99-4080-A3C0-E955638690CF}"/>
              </a:ext>
            </a:extLst>
          </p:cNvPr>
          <p:cNvPicPr>
            <a:picLocks noChangeAspect="1"/>
          </p:cNvPicPr>
          <p:nvPr/>
        </p:nvPicPr>
        <p:blipFill rotWithShape="1">
          <a:blip r:embed="rId2"/>
          <a:srcRect l="37161" t="516" r="34054" b="88349"/>
          <a:stretch/>
        </p:blipFill>
        <p:spPr>
          <a:xfrm>
            <a:off x="3096299" y="681297"/>
            <a:ext cx="2736192" cy="1205780"/>
          </a:xfrm>
          <a:prstGeom prst="rect">
            <a:avLst/>
          </a:prstGeom>
        </p:spPr>
      </p:pic>
      <p:sp>
        <p:nvSpPr>
          <p:cNvPr id="8" name="矩形 7">
            <a:extLst>
              <a:ext uri="{FF2B5EF4-FFF2-40B4-BE49-F238E27FC236}">
                <a16:creationId xmlns:a16="http://schemas.microsoft.com/office/drawing/2014/main" id="{14F6DE3E-D119-4417-8A68-9E9DE2337C9C}"/>
              </a:ext>
            </a:extLst>
          </p:cNvPr>
          <p:cNvSpPr/>
          <p:nvPr/>
        </p:nvSpPr>
        <p:spPr>
          <a:xfrm>
            <a:off x="1392817" y="764648"/>
            <a:ext cx="508571" cy="30308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91B58228-2869-4273-9964-60C80AE02E84}"/>
              </a:ext>
            </a:extLst>
          </p:cNvPr>
          <p:cNvSpPr/>
          <p:nvPr/>
        </p:nvSpPr>
        <p:spPr>
          <a:xfrm>
            <a:off x="3106572" y="1034041"/>
            <a:ext cx="2725919" cy="85303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cxnSp>
        <p:nvCxnSpPr>
          <p:cNvPr id="11" name="直線接點 10">
            <a:extLst>
              <a:ext uri="{FF2B5EF4-FFF2-40B4-BE49-F238E27FC236}">
                <a16:creationId xmlns:a16="http://schemas.microsoft.com/office/drawing/2014/main" id="{F09F751C-28F1-4A12-918C-DB3AF87FF925}"/>
              </a:ext>
            </a:extLst>
          </p:cNvPr>
          <p:cNvCxnSpPr>
            <a:cxnSpLocks/>
          </p:cNvCxnSpPr>
          <p:nvPr/>
        </p:nvCxnSpPr>
        <p:spPr>
          <a:xfrm>
            <a:off x="1885977" y="774923"/>
            <a:ext cx="3946514" cy="24473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線接點 12">
            <a:extLst>
              <a:ext uri="{FF2B5EF4-FFF2-40B4-BE49-F238E27FC236}">
                <a16:creationId xmlns:a16="http://schemas.microsoft.com/office/drawing/2014/main" id="{186683A2-5E5C-4498-AE5B-6AC0A6216F46}"/>
              </a:ext>
            </a:extLst>
          </p:cNvPr>
          <p:cNvCxnSpPr>
            <a:cxnSpLocks/>
          </p:cNvCxnSpPr>
          <p:nvPr/>
        </p:nvCxnSpPr>
        <p:spPr>
          <a:xfrm>
            <a:off x="1372269" y="1067736"/>
            <a:ext cx="1734303" cy="814848"/>
          </a:xfrm>
          <a:prstGeom prst="line">
            <a:avLst/>
          </a:prstGeom>
        </p:spPr>
        <p:style>
          <a:lnRef idx="1">
            <a:schemeClr val="accent2"/>
          </a:lnRef>
          <a:fillRef idx="0">
            <a:schemeClr val="accent2"/>
          </a:fillRef>
          <a:effectRef idx="0">
            <a:schemeClr val="accent2"/>
          </a:effectRef>
          <a:fontRef idx="minor">
            <a:schemeClr val="tx1"/>
          </a:fontRef>
        </p:style>
      </p:cxnSp>
      <p:sp>
        <p:nvSpPr>
          <p:cNvPr id="15" name="矩形 14">
            <a:extLst>
              <a:ext uri="{FF2B5EF4-FFF2-40B4-BE49-F238E27FC236}">
                <a16:creationId xmlns:a16="http://schemas.microsoft.com/office/drawing/2014/main" id="{14082DB3-8A81-409B-80C7-D2A93A9CD98A}"/>
              </a:ext>
            </a:extLst>
          </p:cNvPr>
          <p:cNvSpPr/>
          <p:nvPr/>
        </p:nvSpPr>
        <p:spPr>
          <a:xfrm>
            <a:off x="2246146" y="3144836"/>
            <a:ext cx="2922595" cy="307777"/>
          </a:xfrm>
          <a:prstGeom prst="rect">
            <a:avLst/>
          </a:prstGeom>
        </p:spPr>
        <p:txBody>
          <a:bodyPr wrap="none">
            <a:spAutoFit/>
          </a:bodyPr>
          <a:lstStyle/>
          <a:p>
            <a:r>
              <a:rPr lang="en-US" altLang="zh-TW" b="1" i="1" dirty="0"/>
              <a:t>Fig. </a:t>
            </a:r>
            <a:r>
              <a:rPr lang="zh-TW" altLang="en-US" i="1" dirty="0"/>
              <a:t>Classification display example</a:t>
            </a:r>
          </a:p>
        </p:txBody>
      </p:sp>
      <p:sp>
        <p:nvSpPr>
          <p:cNvPr id="16" name="矩形 15">
            <a:extLst>
              <a:ext uri="{FF2B5EF4-FFF2-40B4-BE49-F238E27FC236}">
                <a16:creationId xmlns:a16="http://schemas.microsoft.com/office/drawing/2014/main" id="{B3D56623-E554-4F0C-8E18-D272456F975A}"/>
              </a:ext>
            </a:extLst>
          </p:cNvPr>
          <p:cNvSpPr/>
          <p:nvPr/>
        </p:nvSpPr>
        <p:spPr>
          <a:xfrm>
            <a:off x="514096" y="3884660"/>
            <a:ext cx="8353552" cy="1077218"/>
          </a:xfrm>
          <a:prstGeom prst="rect">
            <a:avLst/>
          </a:prstGeom>
        </p:spPr>
        <p:txBody>
          <a:bodyPr wrap="square">
            <a:spAutoFit/>
          </a:bodyPr>
          <a:lstStyle/>
          <a:p>
            <a:pPr marL="268288" indent="-268288"/>
            <a:r>
              <a:rPr lang="en-US" altLang="zh-TW" sz="1600" dirty="0"/>
              <a:t>5.4 Train another model with Random-Erasing or any other data augmentation method. </a:t>
            </a:r>
            <a:r>
              <a:rPr lang="en-US" altLang="zh-TW" sz="1600" b="1" dirty="0"/>
              <a:t>W</a:t>
            </a:r>
            <a:r>
              <a:rPr lang="zh-TW" altLang="en-US" sz="1600" b="1" dirty="0"/>
              <a:t>rite the code </a:t>
            </a:r>
            <a:r>
              <a:rPr lang="en-US" altLang="zh-TW" sz="1600" b="1" dirty="0"/>
              <a:t>of your augmentation method(</a:t>
            </a:r>
            <a:r>
              <a:rPr lang="en-US" altLang="zh-CN" sz="1600" b="1" dirty="0"/>
              <a:t>3</a:t>
            </a:r>
            <a:r>
              <a:rPr lang="en-US" altLang="zh-TW" sz="1600" b="1" dirty="0"/>
              <a:t>%)</a:t>
            </a:r>
            <a:r>
              <a:rPr lang="zh-TW" altLang="en-US" sz="1600" b="1" dirty="0"/>
              <a:t> </a:t>
            </a:r>
            <a:r>
              <a:rPr lang="zh-TW" altLang="en-US" sz="1600" dirty="0"/>
              <a:t>and </a:t>
            </a:r>
            <a:r>
              <a:rPr lang="zh-TW" altLang="en-US" sz="1600" b="1" dirty="0"/>
              <a:t>draw the comparison table </a:t>
            </a:r>
            <a:r>
              <a:rPr lang="en-US" altLang="zh-TW" sz="1600" b="1" dirty="0"/>
              <a:t>of accuracy</a:t>
            </a:r>
            <a:r>
              <a:rPr lang="zh-TW" altLang="en-US" sz="1600" dirty="0"/>
              <a:t>, sav</a:t>
            </a:r>
            <a:r>
              <a:rPr lang="en-US" altLang="zh-TW" sz="1600" dirty="0"/>
              <a:t>e</a:t>
            </a:r>
            <a:r>
              <a:rPr lang="zh-TW" altLang="en-US" sz="1600" dirty="0"/>
              <a:t> it as a picture.</a:t>
            </a:r>
            <a:r>
              <a:rPr lang="en-US" altLang="zh-TW" sz="1600" b="1" dirty="0"/>
              <a:t>(2%)</a:t>
            </a:r>
          </a:p>
          <a:p>
            <a:pPr marL="357188" indent="-357188"/>
            <a:endParaRPr lang="zh-TW" altLang="en-US" sz="1600" dirty="0"/>
          </a:p>
        </p:txBody>
      </p:sp>
      <p:pic>
        <p:nvPicPr>
          <p:cNvPr id="26" name="圖片 25">
            <a:extLst>
              <a:ext uri="{FF2B5EF4-FFF2-40B4-BE49-F238E27FC236}">
                <a16:creationId xmlns:a16="http://schemas.microsoft.com/office/drawing/2014/main" id="{A0251497-3DF3-4FAA-BF46-39E7E2FB65DB}"/>
              </a:ext>
            </a:extLst>
          </p:cNvPr>
          <p:cNvPicPr>
            <a:picLocks noChangeAspect="1"/>
          </p:cNvPicPr>
          <p:nvPr/>
        </p:nvPicPr>
        <p:blipFill>
          <a:blip r:embed="rId3"/>
          <a:stretch>
            <a:fillRect/>
          </a:stretch>
        </p:blipFill>
        <p:spPr>
          <a:xfrm>
            <a:off x="1269577" y="4699508"/>
            <a:ext cx="3429727" cy="755151"/>
          </a:xfrm>
          <a:prstGeom prst="rect">
            <a:avLst/>
          </a:prstGeom>
        </p:spPr>
      </p:pic>
      <p:pic>
        <p:nvPicPr>
          <p:cNvPr id="28" name="圖片 27">
            <a:extLst>
              <a:ext uri="{FF2B5EF4-FFF2-40B4-BE49-F238E27FC236}">
                <a16:creationId xmlns:a16="http://schemas.microsoft.com/office/drawing/2014/main" id="{35301244-E06B-4CE0-8AF0-5696D4085B42}"/>
              </a:ext>
            </a:extLst>
          </p:cNvPr>
          <p:cNvPicPr>
            <a:picLocks noChangeAspect="1"/>
          </p:cNvPicPr>
          <p:nvPr/>
        </p:nvPicPr>
        <p:blipFill>
          <a:blip r:embed="rId4"/>
          <a:stretch>
            <a:fillRect/>
          </a:stretch>
        </p:blipFill>
        <p:spPr>
          <a:xfrm>
            <a:off x="1278524" y="5459631"/>
            <a:ext cx="3420780" cy="737815"/>
          </a:xfrm>
          <a:prstGeom prst="rect">
            <a:avLst/>
          </a:prstGeom>
        </p:spPr>
      </p:pic>
      <p:pic>
        <p:nvPicPr>
          <p:cNvPr id="32" name="圖片 31">
            <a:extLst>
              <a:ext uri="{FF2B5EF4-FFF2-40B4-BE49-F238E27FC236}">
                <a16:creationId xmlns:a16="http://schemas.microsoft.com/office/drawing/2014/main" id="{90DF44D9-E962-41F4-A1A9-EA781B24E689}"/>
              </a:ext>
            </a:extLst>
          </p:cNvPr>
          <p:cNvPicPr>
            <a:picLocks noChangeAspect="1"/>
          </p:cNvPicPr>
          <p:nvPr/>
        </p:nvPicPr>
        <p:blipFill>
          <a:blip r:embed="rId5"/>
          <a:stretch>
            <a:fillRect/>
          </a:stretch>
        </p:blipFill>
        <p:spPr>
          <a:xfrm>
            <a:off x="6558653" y="608603"/>
            <a:ext cx="2385060" cy="3188559"/>
          </a:xfrm>
          <a:prstGeom prst="rect">
            <a:avLst/>
          </a:prstGeom>
        </p:spPr>
      </p:pic>
      <p:sp>
        <p:nvSpPr>
          <p:cNvPr id="33" name="矩形 32">
            <a:extLst>
              <a:ext uri="{FF2B5EF4-FFF2-40B4-BE49-F238E27FC236}">
                <a16:creationId xmlns:a16="http://schemas.microsoft.com/office/drawing/2014/main" id="{A28B8D88-2B31-4010-8D2D-B7A729088C53}"/>
              </a:ext>
            </a:extLst>
          </p:cNvPr>
          <p:cNvSpPr/>
          <p:nvPr/>
        </p:nvSpPr>
        <p:spPr>
          <a:xfrm>
            <a:off x="5751383" y="6231838"/>
            <a:ext cx="2344333" cy="461665"/>
          </a:xfrm>
          <a:prstGeom prst="rect">
            <a:avLst/>
          </a:prstGeom>
        </p:spPr>
        <p:txBody>
          <a:bodyPr wrap="square">
            <a:spAutoFit/>
          </a:bodyPr>
          <a:lstStyle/>
          <a:p>
            <a:r>
              <a:rPr lang="en-US" altLang="zh-TW" sz="1200" b="1" i="1" dirty="0"/>
              <a:t>Fig.</a:t>
            </a:r>
            <a:r>
              <a:rPr lang="en-US" altLang="zh-TW" sz="1200" i="1" dirty="0"/>
              <a:t> Random-Erasing effect</a:t>
            </a:r>
            <a:r>
              <a:rPr lang="zh-TW" altLang="en-US" sz="1200" i="1" dirty="0"/>
              <a:t> comparison example</a:t>
            </a:r>
          </a:p>
        </p:txBody>
      </p:sp>
      <p:sp>
        <p:nvSpPr>
          <p:cNvPr id="34" name="矩形 33">
            <a:extLst>
              <a:ext uri="{FF2B5EF4-FFF2-40B4-BE49-F238E27FC236}">
                <a16:creationId xmlns:a16="http://schemas.microsoft.com/office/drawing/2014/main" id="{CBFB6D8F-716B-456F-89DC-EB07393CCB47}"/>
              </a:ext>
            </a:extLst>
          </p:cNvPr>
          <p:cNvSpPr/>
          <p:nvPr/>
        </p:nvSpPr>
        <p:spPr>
          <a:xfrm>
            <a:off x="120058" y="6298651"/>
            <a:ext cx="3100529" cy="553998"/>
          </a:xfrm>
          <a:prstGeom prst="rect">
            <a:avLst/>
          </a:prstGeom>
        </p:spPr>
        <p:txBody>
          <a:bodyPr wrap="none">
            <a:spAutoFit/>
          </a:bodyPr>
          <a:lstStyle/>
          <a:p>
            <a:r>
              <a:rPr lang="en-US" altLang="zh-TW" sz="1600" dirty="0">
                <a:latin typeface="Calibri" panose="020F0502020204030204" pitchFamily="34" charset="0"/>
                <a:cs typeface="Calibri" panose="020F0502020204030204" pitchFamily="34" charset="0"/>
              </a:rPr>
              <a:t>R. Reference</a:t>
            </a:r>
          </a:p>
          <a:p>
            <a:r>
              <a:rPr lang="en-US" altLang="zh-TW" dirty="0">
                <a:hlinkClick r:id="rId6"/>
              </a:rPr>
              <a:t>Random Erasing Data Augmentation</a:t>
            </a:r>
            <a:endParaRPr lang="zh-TW" altLang="en-US" dirty="0"/>
          </a:p>
        </p:txBody>
      </p:sp>
      <p:sp>
        <p:nvSpPr>
          <p:cNvPr id="35" name="矩形 34">
            <a:extLst>
              <a:ext uri="{FF2B5EF4-FFF2-40B4-BE49-F238E27FC236}">
                <a16:creationId xmlns:a16="http://schemas.microsoft.com/office/drawing/2014/main" id="{DADA21A4-AC55-404B-8D42-327B98624C86}"/>
              </a:ext>
            </a:extLst>
          </p:cNvPr>
          <p:cNvSpPr/>
          <p:nvPr/>
        </p:nvSpPr>
        <p:spPr>
          <a:xfrm>
            <a:off x="1380289" y="6207057"/>
            <a:ext cx="3259226" cy="276999"/>
          </a:xfrm>
          <a:prstGeom prst="rect">
            <a:avLst/>
          </a:prstGeom>
        </p:spPr>
        <p:txBody>
          <a:bodyPr wrap="none">
            <a:spAutoFit/>
          </a:bodyPr>
          <a:lstStyle/>
          <a:p>
            <a:r>
              <a:rPr lang="en-US" altLang="zh-TW" sz="1200" b="1" i="1" dirty="0"/>
              <a:t>Fig.</a:t>
            </a:r>
            <a:r>
              <a:rPr lang="en-US" altLang="zh-TW" sz="1200" i="1" dirty="0"/>
              <a:t> </a:t>
            </a:r>
            <a:r>
              <a:rPr lang="zh-TW" altLang="en-US" sz="1200" i="1" dirty="0"/>
              <a:t>Examples of the use of Random-Erasing</a:t>
            </a:r>
          </a:p>
        </p:txBody>
      </p:sp>
      <p:sp>
        <p:nvSpPr>
          <p:cNvPr id="36" name="矩形 35">
            <a:extLst>
              <a:ext uri="{FF2B5EF4-FFF2-40B4-BE49-F238E27FC236}">
                <a16:creationId xmlns:a16="http://schemas.microsoft.com/office/drawing/2014/main" id="{2FBD48E3-9D33-4B80-9F43-C9C4EA89D579}"/>
              </a:ext>
            </a:extLst>
          </p:cNvPr>
          <p:cNvSpPr/>
          <p:nvPr/>
        </p:nvSpPr>
        <p:spPr>
          <a:xfrm>
            <a:off x="7751183" y="3277943"/>
            <a:ext cx="1488692" cy="461665"/>
          </a:xfrm>
          <a:prstGeom prst="rect">
            <a:avLst/>
          </a:prstGeom>
        </p:spPr>
        <p:txBody>
          <a:bodyPr wrap="square">
            <a:spAutoFit/>
          </a:bodyPr>
          <a:lstStyle/>
          <a:p>
            <a:r>
              <a:rPr lang="en-US" altLang="zh-TW" sz="1200" b="1" i="1" dirty="0"/>
              <a:t>Fig.</a:t>
            </a:r>
            <a:r>
              <a:rPr lang="en-US" altLang="zh-TW" sz="1200" i="1" dirty="0"/>
              <a:t> Random-Erasing algorithm</a:t>
            </a:r>
            <a:endParaRPr lang="zh-TW" altLang="en-US" sz="1200" i="1" dirty="0"/>
          </a:p>
        </p:txBody>
      </p:sp>
      <p:graphicFrame>
        <p:nvGraphicFramePr>
          <p:cNvPr id="37" name="圖表 36">
            <a:extLst>
              <a:ext uri="{FF2B5EF4-FFF2-40B4-BE49-F238E27FC236}">
                <a16:creationId xmlns:a16="http://schemas.microsoft.com/office/drawing/2014/main" id="{CA1863C9-4BC3-4A2E-A833-4391AF9C8586}"/>
              </a:ext>
            </a:extLst>
          </p:cNvPr>
          <p:cNvGraphicFramePr>
            <a:graphicFrameLocks/>
          </p:cNvGraphicFramePr>
          <p:nvPr/>
        </p:nvGraphicFramePr>
        <p:xfrm>
          <a:off x="5241623" y="4538453"/>
          <a:ext cx="3113024" cy="1710944"/>
        </p:xfrm>
        <a:graphic>
          <a:graphicData uri="http://schemas.openxmlformats.org/drawingml/2006/chart">
            <c:chart xmlns:c="http://schemas.openxmlformats.org/drawingml/2006/chart" xmlns:r="http://schemas.openxmlformats.org/officeDocument/2006/relationships" r:id="rId7"/>
          </a:graphicData>
        </a:graphic>
      </p:graphicFrame>
      <p:sp>
        <p:nvSpPr>
          <p:cNvPr id="38" name="文字方塊 37">
            <a:extLst>
              <a:ext uri="{FF2B5EF4-FFF2-40B4-BE49-F238E27FC236}">
                <a16:creationId xmlns:a16="http://schemas.microsoft.com/office/drawing/2014/main" id="{4C6410E0-85F9-4874-82C7-6A04DF839ABD}"/>
              </a:ext>
            </a:extLst>
          </p:cNvPr>
          <p:cNvSpPr txBox="1"/>
          <p:nvPr/>
        </p:nvSpPr>
        <p:spPr>
          <a:xfrm rot="16200000">
            <a:off x="4559926" y="5263120"/>
            <a:ext cx="965228" cy="261610"/>
          </a:xfrm>
          <a:prstGeom prst="rect">
            <a:avLst/>
          </a:prstGeom>
          <a:noFill/>
        </p:spPr>
        <p:txBody>
          <a:bodyPr wrap="square" rtlCol="0">
            <a:spAutoFit/>
          </a:bodyPr>
          <a:lstStyle/>
          <a:p>
            <a:r>
              <a:rPr lang="en-US" altLang="zh-TW" sz="1100" dirty="0">
                <a:solidFill>
                  <a:schemeClr val="tx1">
                    <a:lumMod val="65000"/>
                    <a:lumOff val="35000"/>
                  </a:schemeClr>
                </a:solidFill>
              </a:rPr>
              <a:t>Accuracy</a:t>
            </a:r>
            <a:endParaRPr lang="zh-TW" altLang="en-US" sz="1100" dirty="0">
              <a:solidFill>
                <a:schemeClr val="tx1">
                  <a:lumMod val="65000"/>
                  <a:lumOff val="35000"/>
                </a:schemeClr>
              </a:solidFill>
            </a:endParaRPr>
          </a:p>
        </p:txBody>
      </p:sp>
    </p:spTree>
    <p:extLst>
      <p:ext uri="{BB962C8B-B14F-4D97-AF65-F5344CB8AC3E}">
        <p14:creationId xmlns:p14="http://schemas.microsoft.com/office/powerpoint/2010/main" val="1469709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2" y="6551"/>
            <a:ext cx="7886699" cy="605427"/>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chemeClr val="dk1"/>
              </a:buClr>
              <a:buSzPts val="700"/>
              <a:buFont typeface="Arial"/>
              <a:buNone/>
            </a:pPr>
            <a:r>
              <a:rPr lang="en-US" sz="2800" b="1">
                <a:latin typeface="Arial"/>
                <a:ea typeface="Arial"/>
                <a:cs typeface="Arial"/>
                <a:sym typeface="Arial"/>
              </a:rPr>
              <a:t>Notice (2/2)</a:t>
            </a:r>
            <a:endParaRPr sz="2800" b="1">
              <a:solidFill>
                <a:srgbClr val="FF0000"/>
              </a:solidFill>
              <a:latin typeface="Arial"/>
              <a:ea typeface="Arial"/>
              <a:cs typeface="Arial"/>
              <a:sym typeface="Arial"/>
            </a:endParaRPr>
          </a:p>
        </p:txBody>
      </p:sp>
      <p:sp>
        <p:nvSpPr>
          <p:cNvPr id="102" name="Google Shape;102;p15"/>
          <p:cNvSpPr txBox="1">
            <a:spLocks noGrp="1"/>
          </p:cNvSpPr>
          <p:nvPr>
            <p:ph type="sldNum" idx="12"/>
          </p:nvPr>
        </p:nvSpPr>
        <p:spPr>
          <a:xfrm>
            <a:off x="7086603" y="6584156"/>
            <a:ext cx="2057399" cy="273844"/>
          </a:xfrm>
          <a:prstGeom prst="rect">
            <a:avLst/>
          </a:prstGeom>
          <a:noFill/>
          <a:ln>
            <a:noFill/>
          </a:ln>
        </p:spPr>
        <p:txBody>
          <a:bodyPr spcFirstLastPara="1" wrap="square" lIns="68550" tIns="34275" rIns="68550" bIns="34275" anchor="ctr" anchorCtr="0">
            <a:noAutofit/>
          </a:bodyPr>
          <a:lstStyle/>
          <a:p>
            <a:pPr marL="0" lvl="0" indent="0" algn="r" rtl="0">
              <a:spcBef>
                <a:spcPts val="0"/>
              </a:spcBef>
              <a:spcAft>
                <a:spcPts val="0"/>
              </a:spcAft>
              <a:buNone/>
            </a:pPr>
            <a:fld id="{00000000-1234-1234-1234-123412341234}" type="slidenum">
              <a:rPr lang="en-US" sz="900">
                <a:solidFill>
                  <a:srgbClr val="888888"/>
                </a:solidFill>
                <a:latin typeface="Calibri"/>
                <a:ea typeface="Calibri"/>
                <a:cs typeface="Calibri"/>
                <a:sym typeface="Calibri"/>
              </a:rPr>
              <a:t>3</a:t>
            </a:fld>
            <a:endParaRPr sz="900">
              <a:solidFill>
                <a:srgbClr val="888888"/>
              </a:solidFill>
              <a:latin typeface="Calibri"/>
              <a:ea typeface="Calibri"/>
              <a:cs typeface="Calibri"/>
              <a:sym typeface="Calibri"/>
            </a:endParaRPr>
          </a:p>
        </p:txBody>
      </p:sp>
      <p:sp>
        <p:nvSpPr>
          <p:cNvPr id="103" name="Google Shape;103;p15"/>
          <p:cNvSpPr txBox="1"/>
          <p:nvPr/>
        </p:nvSpPr>
        <p:spPr>
          <a:xfrm>
            <a:off x="146852" y="675239"/>
            <a:ext cx="8850299" cy="4508967"/>
          </a:xfrm>
          <a:prstGeom prst="rect">
            <a:avLst/>
          </a:prstGeom>
          <a:noFill/>
          <a:ln>
            <a:noFill/>
          </a:ln>
        </p:spPr>
        <p:txBody>
          <a:bodyPr spcFirstLastPara="1" wrap="square" lIns="91425" tIns="91425" rIns="91425" bIns="91425" anchor="t" anchorCtr="0">
            <a:noAutofit/>
          </a:bodyPr>
          <a:lstStyle/>
          <a:p>
            <a:pPr marL="476250" marR="0" lvl="0" indent="-342900" algn="l" rtl="0">
              <a:lnSpc>
                <a:spcPct val="9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Python (recommended)</a:t>
            </a:r>
            <a:endParaRPr/>
          </a:p>
          <a:p>
            <a:pPr marL="742950" marR="0" lvl="1" indent="-285750" algn="l" rtl="0">
              <a:lnSpc>
                <a:spcPct val="90000"/>
              </a:lnSpc>
              <a:spcBef>
                <a:spcPts val="375"/>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Python 3.7 (</a:t>
            </a:r>
            <a:r>
              <a:rPr lang="en-US" sz="2000" b="0" i="0" u="sng" strike="noStrike" cap="none">
                <a:solidFill>
                  <a:schemeClr val="hlink"/>
                </a:solidFill>
                <a:latin typeface="Calibri"/>
                <a:ea typeface="Calibri"/>
                <a:cs typeface="Calibri"/>
                <a:sym typeface="Calibri"/>
                <a:hlinkClick r:id="rId3"/>
              </a:rPr>
              <a:t>https://www.python.org/downloads/</a:t>
            </a:r>
            <a:r>
              <a:rPr lang="en-US" sz="2000" b="0" i="0" u="none" strike="noStrike" cap="none">
                <a:solidFill>
                  <a:schemeClr val="dk1"/>
                </a:solidFill>
                <a:latin typeface="Calibri"/>
                <a:ea typeface="Calibri"/>
                <a:cs typeface="Calibri"/>
                <a:sym typeface="Calibri"/>
              </a:rPr>
              <a:t>)</a:t>
            </a:r>
            <a:endParaRPr/>
          </a:p>
          <a:p>
            <a:pPr marL="742950" marR="0" lvl="1" indent="-285750" algn="l" rtl="0">
              <a:lnSpc>
                <a:spcPct val="90000"/>
              </a:lnSpc>
              <a:spcBef>
                <a:spcPts val="375"/>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opencv-contrib-python (3.4.2.17)</a:t>
            </a:r>
            <a:endParaRPr/>
          </a:p>
          <a:p>
            <a:pPr marL="742950" marR="0" lvl="1" indent="-285750" algn="l" rtl="0">
              <a:lnSpc>
                <a:spcPct val="90000"/>
              </a:lnSpc>
              <a:spcBef>
                <a:spcPts val="375"/>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Matplotlib 3.1.1</a:t>
            </a:r>
            <a:endParaRPr/>
          </a:p>
          <a:p>
            <a:pPr marL="742950" marR="0" lvl="1" indent="-285750" algn="l" rtl="0">
              <a:lnSpc>
                <a:spcPct val="90000"/>
              </a:lnSpc>
              <a:spcBef>
                <a:spcPts val="375"/>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UI framework: pyqt5 (5.15.1)</a:t>
            </a:r>
            <a:endParaRPr/>
          </a:p>
          <a:p>
            <a:pPr marL="476250" marR="0" lvl="0" indent="-215900" algn="l" rtl="0">
              <a:lnSpc>
                <a:spcPct val="90000"/>
              </a:lnSpc>
              <a:spcBef>
                <a:spcPts val="750"/>
              </a:spcBef>
              <a:spcAft>
                <a:spcPts val="0"/>
              </a:spcAft>
              <a:buClr>
                <a:schemeClr val="dk1"/>
              </a:buClr>
              <a:buSzPts val="2000"/>
              <a:buFont typeface="Noto Sans Symbols"/>
              <a:buNone/>
            </a:pPr>
            <a:endParaRPr sz="2000" b="0" i="0" u="none" strike="noStrike" cap="none">
              <a:solidFill>
                <a:schemeClr val="dk1"/>
              </a:solidFill>
              <a:latin typeface="Arial"/>
              <a:ea typeface="Arial"/>
              <a:cs typeface="Arial"/>
              <a:sym typeface="Arial"/>
            </a:endParaRPr>
          </a:p>
          <a:p>
            <a:pPr marL="476250" marR="0" lvl="0" indent="-342900" algn="l" rtl="0">
              <a:lnSpc>
                <a:spcPct val="90000"/>
              </a:lnSpc>
              <a:spcBef>
                <a:spcPts val="75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C++ (check MFC guide in ftp)</a:t>
            </a:r>
            <a:endParaRPr/>
          </a:p>
          <a:p>
            <a:pPr marL="742950" marR="0" lvl="1" indent="-285750" algn="l" rtl="0">
              <a:lnSpc>
                <a:spcPct val="90000"/>
              </a:lnSpc>
              <a:spcBef>
                <a:spcPts val="375"/>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OpenCV 3.3.1 (</a:t>
            </a:r>
            <a:r>
              <a:rPr lang="en-US" sz="2000" b="0" i="0" u="sng" strike="noStrike" cap="none">
                <a:solidFill>
                  <a:schemeClr val="hlink"/>
                </a:solidFill>
                <a:latin typeface="Arial"/>
                <a:ea typeface="Arial"/>
                <a:cs typeface="Arial"/>
                <a:sym typeface="Arial"/>
                <a:hlinkClick r:id="rId4"/>
              </a:rPr>
              <a:t>https://opencv.org/release.html</a:t>
            </a:r>
            <a:r>
              <a:rPr lang="en-US" sz="2000" b="0" i="0" u="none" strike="noStrike" cap="none">
                <a:solidFill>
                  <a:schemeClr val="dk1"/>
                </a:solidFill>
                <a:latin typeface="Arial"/>
                <a:ea typeface="Arial"/>
                <a:cs typeface="Arial"/>
                <a:sym typeface="Arial"/>
              </a:rPr>
              <a:t>)</a:t>
            </a:r>
            <a:endParaRPr/>
          </a:p>
          <a:p>
            <a:pPr marL="742950" marR="0" lvl="1" indent="-285750" algn="l" rtl="0">
              <a:lnSpc>
                <a:spcPct val="90000"/>
              </a:lnSpc>
              <a:spcBef>
                <a:spcPts val="375"/>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Visual Studio 2015 (download  from </a:t>
            </a:r>
            <a:r>
              <a:rPr lang="en-US" sz="2000" b="0" i="0" u="sng" strike="noStrike" cap="none">
                <a:solidFill>
                  <a:schemeClr val="hlink"/>
                </a:solidFill>
                <a:latin typeface="Arial"/>
                <a:ea typeface="Arial"/>
                <a:cs typeface="Arial"/>
                <a:sym typeface="Arial"/>
                <a:hlinkClick r:id="rId5"/>
              </a:rPr>
              <a:t>http://www.cc.ncku.edu.tw/download/</a:t>
            </a:r>
            <a:r>
              <a:rPr lang="en-US" sz="2000" b="0" i="0" u="none" strike="noStrike" cap="none">
                <a:solidFill>
                  <a:schemeClr val="dk1"/>
                </a:solidFill>
                <a:latin typeface="Arial"/>
                <a:ea typeface="Arial"/>
                <a:cs typeface="Arial"/>
                <a:sym typeface="Arial"/>
              </a:rPr>
              <a:t>) </a:t>
            </a:r>
            <a:endParaRPr/>
          </a:p>
          <a:p>
            <a:pPr marL="742950" marR="0" lvl="1" indent="-285750" algn="l" rtl="0">
              <a:lnSpc>
                <a:spcPct val="90000"/>
              </a:lnSpc>
              <a:spcBef>
                <a:spcPts val="375"/>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UI framework: MFC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2" y="10510"/>
            <a:ext cx="7886699" cy="50708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sz="2800" b="1">
                <a:latin typeface="Arial"/>
                <a:ea typeface="Arial"/>
                <a:cs typeface="Arial"/>
                <a:sym typeface="Arial"/>
              </a:rPr>
              <a:t>Assignment scoring (Total: 100%)</a:t>
            </a:r>
            <a:endParaRPr sz="2800" b="1">
              <a:latin typeface="Arial"/>
              <a:ea typeface="Arial"/>
              <a:cs typeface="Arial"/>
              <a:sym typeface="Arial"/>
            </a:endParaRPr>
          </a:p>
        </p:txBody>
      </p:sp>
      <p:sp>
        <p:nvSpPr>
          <p:cNvPr id="109" name="Google Shape;109;p16"/>
          <p:cNvSpPr txBox="1">
            <a:spLocks noGrp="1"/>
          </p:cNvSpPr>
          <p:nvPr>
            <p:ph type="body" idx="1"/>
          </p:nvPr>
        </p:nvSpPr>
        <p:spPr>
          <a:xfrm>
            <a:off x="262099" y="507081"/>
            <a:ext cx="8761133" cy="5755697"/>
          </a:xfrm>
          <a:prstGeom prst="rect">
            <a:avLst/>
          </a:prstGeom>
          <a:noFill/>
          <a:ln>
            <a:noFill/>
          </a:ln>
        </p:spPr>
        <p:txBody>
          <a:bodyPr spcFirstLastPara="1" wrap="square" lIns="91425" tIns="45700" rIns="91425" bIns="45700" anchor="t" anchorCtr="0">
            <a:noAutofit/>
          </a:bodyPr>
          <a:lstStyle/>
          <a:p>
            <a:pPr marL="268288" lvl="0" indent="-268288">
              <a:lnSpc>
                <a:spcPct val="100000"/>
              </a:lnSpc>
              <a:spcBef>
                <a:spcPts val="0"/>
              </a:spcBef>
              <a:buSzPts val="2000"/>
              <a:buAutoNum type="arabicPeriod"/>
            </a:pPr>
            <a:r>
              <a:rPr lang="en-US" altLang="zh-TW" sz="2000" dirty="0">
                <a:solidFill>
                  <a:srgbClr val="FF0000"/>
                </a:solidFill>
                <a:latin typeface="Arial"/>
                <a:ea typeface="Arial"/>
                <a:cs typeface="Arial"/>
                <a:sym typeface="Arial"/>
              </a:rPr>
              <a:t>(20%)</a:t>
            </a:r>
            <a:r>
              <a:rPr lang="zh-TW" altLang="en-US" sz="2000" dirty="0">
                <a:solidFill>
                  <a:srgbClr val="FF0000"/>
                </a:solidFill>
                <a:latin typeface="Arial"/>
                <a:ea typeface="Arial"/>
                <a:cs typeface="Arial"/>
                <a:sym typeface="Arial"/>
              </a:rPr>
              <a:t> </a:t>
            </a:r>
            <a:r>
              <a:rPr lang="en-US" sz="2000" dirty="0">
                <a:latin typeface="Arial"/>
                <a:ea typeface="Arial"/>
                <a:cs typeface="Arial"/>
                <a:sym typeface="Arial"/>
              </a:rPr>
              <a:t>Find Contour		</a:t>
            </a:r>
          </a:p>
          <a:p>
            <a:pPr marL="268288" lvl="0" indent="0">
              <a:lnSpc>
                <a:spcPct val="100000"/>
              </a:lnSpc>
              <a:spcBef>
                <a:spcPts val="0"/>
              </a:spcBef>
              <a:buSzPts val="2000"/>
              <a:buNone/>
            </a:pPr>
            <a:r>
              <a:rPr lang="en-US" sz="1600" dirty="0">
                <a:latin typeface="Arial"/>
                <a:ea typeface="Arial"/>
                <a:cs typeface="Arial"/>
                <a:sym typeface="Arial"/>
              </a:rPr>
              <a:t>1.1 </a:t>
            </a:r>
            <a:r>
              <a:rPr lang="en-US" altLang="zh-TW" sz="1600" dirty="0"/>
              <a:t>(10%) </a:t>
            </a:r>
            <a:r>
              <a:rPr lang="en-US" sz="1600" dirty="0">
                <a:latin typeface="Arial"/>
                <a:ea typeface="Arial"/>
                <a:cs typeface="Arial"/>
                <a:sym typeface="Arial"/>
              </a:rPr>
              <a:t>Draw Contour</a:t>
            </a:r>
            <a:endParaRPr dirty="0"/>
          </a:p>
          <a:p>
            <a:pPr marL="266700" lvl="1" indent="0">
              <a:lnSpc>
                <a:spcPct val="100000"/>
              </a:lnSpc>
              <a:buSzPts val="1600"/>
              <a:buNone/>
            </a:pPr>
            <a:r>
              <a:rPr lang="en-US" sz="1600" dirty="0">
                <a:latin typeface="Arial"/>
                <a:ea typeface="Arial"/>
                <a:cs typeface="Arial"/>
                <a:sym typeface="Arial"/>
              </a:rPr>
              <a:t>1.2 </a:t>
            </a:r>
            <a:r>
              <a:rPr lang="en-US" altLang="zh-TW" sz="1600" dirty="0"/>
              <a:t>(10%) </a:t>
            </a:r>
            <a:r>
              <a:rPr lang="en-US" sz="1600" dirty="0">
                <a:latin typeface="Arial"/>
                <a:ea typeface="Arial"/>
                <a:cs typeface="Arial"/>
                <a:sym typeface="Arial"/>
              </a:rPr>
              <a:t>Count Coins</a:t>
            </a:r>
            <a:endParaRPr sz="1600" dirty="0">
              <a:latin typeface="Arial"/>
              <a:ea typeface="Arial"/>
              <a:cs typeface="Arial"/>
              <a:sym typeface="Arial"/>
            </a:endParaRPr>
          </a:p>
          <a:p>
            <a:pPr marL="269875" lvl="1" indent="-269875">
              <a:lnSpc>
                <a:spcPct val="100000"/>
              </a:lnSpc>
              <a:buSzPts val="2000"/>
              <a:buNone/>
            </a:pPr>
            <a:r>
              <a:rPr lang="en-US" sz="2000" dirty="0">
                <a:latin typeface="Arial"/>
                <a:ea typeface="Arial"/>
                <a:cs typeface="Arial"/>
                <a:sym typeface="Arial"/>
              </a:rPr>
              <a:t>2. </a:t>
            </a:r>
            <a:r>
              <a:rPr lang="en-US" sz="2000" dirty="0">
                <a:solidFill>
                  <a:srgbClr val="FF0000"/>
                </a:solidFill>
                <a:latin typeface="Arial"/>
                <a:ea typeface="Arial"/>
                <a:cs typeface="Arial"/>
                <a:sym typeface="Arial"/>
              </a:rPr>
              <a:t>(20%) </a:t>
            </a:r>
            <a:r>
              <a:rPr lang="en-US" sz="2000" dirty="0">
                <a:latin typeface="Arial"/>
                <a:ea typeface="Arial"/>
                <a:cs typeface="Arial"/>
                <a:sym typeface="Arial"/>
              </a:rPr>
              <a:t>Camera Calibration	</a:t>
            </a:r>
          </a:p>
          <a:p>
            <a:pPr marL="269875" lvl="1" indent="-1588">
              <a:lnSpc>
                <a:spcPct val="100000"/>
              </a:lnSpc>
              <a:buSzPts val="2000"/>
              <a:buNone/>
            </a:pPr>
            <a:r>
              <a:rPr lang="en-US" altLang="zh-TW" sz="1600" dirty="0">
                <a:latin typeface="+mn-lt"/>
                <a:cs typeface="Calibri" panose="020F0502020204030204" pitchFamily="34" charset="0"/>
              </a:rPr>
              <a:t>2.1 (4%)</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Corner detection </a:t>
            </a:r>
          </a:p>
          <a:p>
            <a:pPr marL="0" lvl="1" indent="273050">
              <a:lnSpc>
                <a:spcPct val="100000"/>
              </a:lnSpc>
              <a:buNone/>
            </a:pPr>
            <a:r>
              <a:rPr lang="en-US" altLang="zh-TW" sz="1600" dirty="0">
                <a:latin typeface="+mn-lt"/>
                <a:cs typeface="Calibri" panose="020F0502020204030204" pitchFamily="34" charset="0"/>
              </a:rPr>
              <a:t>2.2 (4%)</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Find the intrinsic matrix </a:t>
            </a:r>
          </a:p>
          <a:p>
            <a:pPr marL="0" lvl="1" indent="273050">
              <a:lnSpc>
                <a:spcPct val="100000"/>
              </a:lnSpc>
              <a:buNone/>
            </a:pPr>
            <a:r>
              <a:rPr lang="en-US" altLang="zh-TW" sz="1600" dirty="0">
                <a:latin typeface="+mn-lt"/>
                <a:cs typeface="Calibri" panose="020F0502020204030204" pitchFamily="34" charset="0"/>
              </a:rPr>
              <a:t>2.3 (4%)</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Find the extrinsic matrix </a:t>
            </a:r>
          </a:p>
          <a:p>
            <a:pPr marL="0" lvl="1" indent="273050">
              <a:lnSpc>
                <a:spcPct val="100000"/>
              </a:lnSpc>
              <a:buNone/>
            </a:pPr>
            <a:r>
              <a:rPr lang="en-US" altLang="zh-TW" sz="1600" dirty="0">
                <a:latin typeface="+mn-lt"/>
                <a:cs typeface="Calibri" panose="020F0502020204030204" pitchFamily="34" charset="0"/>
              </a:rPr>
              <a:t>2.4 (4%)</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Find the distortion matrix </a:t>
            </a:r>
          </a:p>
          <a:p>
            <a:pPr marL="0" lvl="1" indent="273050">
              <a:lnSpc>
                <a:spcPct val="100000"/>
              </a:lnSpc>
              <a:buNone/>
            </a:pPr>
            <a:r>
              <a:rPr lang="en-US" altLang="zh-TW" sz="1600" dirty="0">
                <a:latin typeface="+mn-lt"/>
                <a:cs typeface="Calibri" panose="020F0502020204030204" pitchFamily="34" charset="0"/>
              </a:rPr>
              <a:t>2.5 (4%) Show the undistorted result</a:t>
            </a:r>
            <a:endParaRPr lang="en-US" sz="1600" dirty="0">
              <a:latin typeface="+mn-lt"/>
              <a:cs typeface="Calibri" panose="020F0502020204030204" pitchFamily="34" charset="0"/>
              <a:sym typeface="Arial"/>
            </a:endParaRPr>
          </a:p>
          <a:p>
            <a:pPr marL="269875" lvl="1" indent="-269875">
              <a:lnSpc>
                <a:spcPct val="100000"/>
              </a:lnSpc>
              <a:buSzPts val="2000"/>
              <a:buNone/>
            </a:pPr>
            <a:r>
              <a:rPr lang="en-US" altLang="zh-CN" sz="2000" dirty="0">
                <a:latin typeface="+mn-lt"/>
                <a:ea typeface="Arial"/>
                <a:cs typeface="Arial"/>
                <a:sym typeface="Arial"/>
              </a:rPr>
              <a:t>3.</a:t>
            </a:r>
            <a:r>
              <a:rPr lang="en-US" altLang="zh-TW" dirty="0">
                <a:latin typeface="+mn-lt"/>
              </a:rPr>
              <a:t> </a:t>
            </a:r>
            <a:r>
              <a:rPr lang="en-US" altLang="zh-TW" sz="2000" dirty="0">
                <a:solidFill>
                  <a:srgbClr val="FF0000"/>
                </a:solidFill>
                <a:latin typeface="+mn-lt"/>
                <a:cs typeface="Arial"/>
              </a:rPr>
              <a:t>(20%) </a:t>
            </a:r>
            <a:r>
              <a:rPr lang="en-US" altLang="zh-TW" sz="2000" dirty="0">
                <a:latin typeface="Arial"/>
                <a:cs typeface="Arial"/>
              </a:rPr>
              <a:t>Augmented Reality </a:t>
            </a:r>
            <a:r>
              <a:rPr lang="en-US" altLang="zh-TW" sz="2000" dirty="0">
                <a:latin typeface="+mn-lt"/>
              </a:rPr>
              <a:t>	</a:t>
            </a:r>
            <a:r>
              <a:rPr lang="en-US" altLang="zh-TW" sz="1800" dirty="0">
                <a:latin typeface="+mn-lt"/>
              </a:rPr>
              <a:t>(</a:t>
            </a:r>
            <a:r>
              <a:rPr lang="zh-TW" altLang="en-US" sz="1800" dirty="0">
                <a:latin typeface="+mn-lt"/>
              </a:rPr>
              <a:t>出題：</a:t>
            </a:r>
            <a:r>
              <a:rPr lang="en-US" altLang="zh-TW" sz="1800" dirty="0" err="1">
                <a:latin typeface="+mn-lt"/>
              </a:rPr>
              <a:t>Keter</a:t>
            </a:r>
            <a:r>
              <a:rPr lang="en-US" altLang="zh-TW" sz="1800" dirty="0">
                <a:latin typeface="+mn-lt"/>
              </a:rPr>
              <a:t>)</a:t>
            </a:r>
          </a:p>
          <a:p>
            <a:pPr marL="200025" indent="68263">
              <a:lnSpc>
                <a:spcPct val="100000"/>
              </a:lnSpc>
              <a:buNone/>
            </a:pPr>
            <a:r>
              <a:rPr lang="en-US" altLang="zh-TW" sz="1600" dirty="0">
                <a:latin typeface="+mn-lt"/>
                <a:cs typeface="Calibri" panose="020F0502020204030204" pitchFamily="34" charset="0"/>
              </a:rPr>
              <a:t>3.1 (10%)</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Show words on board</a:t>
            </a:r>
          </a:p>
          <a:p>
            <a:pPr marL="200025" lvl="1" indent="68263">
              <a:lnSpc>
                <a:spcPct val="100000"/>
              </a:lnSpc>
              <a:buNone/>
            </a:pPr>
            <a:r>
              <a:rPr lang="en-US" altLang="zh-TW" sz="1600" dirty="0">
                <a:latin typeface="+mn-lt"/>
                <a:cs typeface="Calibri" panose="020F0502020204030204" pitchFamily="34" charset="0"/>
              </a:rPr>
              <a:t>3.2 (10%)</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Show words vertically</a:t>
            </a:r>
            <a:endParaRPr lang="en-US" altLang="zh-CN" sz="1600" dirty="0">
              <a:latin typeface="+mn-lt"/>
              <a:cs typeface="Calibri" panose="020F0502020204030204" pitchFamily="34" charset="0"/>
              <a:sym typeface="Arial"/>
            </a:endParaRPr>
          </a:p>
          <a:p>
            <a:pPr marL="269875" lvl="1" indent="-269875">
              <a:lnSpc>
                <a:spcPct val="100000"/>
              </a:lnSpc>
              <a:buSzPts val="2000"/>
              <a:buNone/>
            </a:pPr>
            <a:r>
              <a:rPr lang="en-US" altLang="zh-CN" sz="2000" dirty="0">
                <a:latin typeface="+mn-lt"/>
                <a:ea typeface="Arial"/>
                <a:cs typeface="Arial"/>
                <a:sym typeface="Arial"/>
              </a:rPr>
              <a:t>4. </a:t>
            </a:r>
            <a:r>
              <a:rPr lang="en-US" altLang="zh-TW" sz="2000" dirty="0">
                <a:solidFill>
                  <a:srgbClr val="FF0000"/>
                </a:solidFill>
                <a:latin typeface="+mn-lt"/>
                <a:ea typeface="Arial"/>
                <a:cs typeface="Arial"/>
                <a:sym typeface="Arial"/>
              </a:rPr>
              <a:t>(20%)</a:t>
            </a:r>
            <a:r>
              <a:rPr lang="zh-TW" altLang="en-US" sz="2000" dirty="0">
                <a:solidFill>
                  <a:srgbClr val="FF0000"/>
                </a:solidFill>
                <a:latin typeface="+mn-lt"/>
                <a:ea typeface="Arial"/>
                <a:cs typeface="Arial"/>
                <a:sym typeface="Arial"/>
              </a:rPr>
              <a:t> </a:t>
            </a:r>
            <a:r>
              <a:rPr lang="en-US" altLang="zh-CN" sz="2000" dirty="0">
                <a:latin typeface="+mn-lt"/>
                <a:ea typeface="Arial"/>
                <a:cs typeface="Arial"/>
                <a:sym typeface="Arial"/>
              </a:rPr>
              <a:t>Stereo Disparity Map	</a:t>
            </a:r>
            <a:r>
              <a:rPr lang="en-US" altLang="zh-TW" sz="1800" dirty="0">
                <a:latin typeface="+mn-lt"/>
                <a:ea typeface="Arial"/>
                <a:cs typeface="Arial"/>
                <a:sym typeface="Arial"/>
              </a:rPr>
              <a:t>(</a:t>
            </a:r>
            <a:r>
              <a:rPr lang="en-US" altLang="zh-TW" sz="1800" dirty="0" err="1">
                <a:latin typeface="+mn-lt"/>
                <a:ea typeface="Arial"/>
                <a:cs typeface="Arial"/>
                <a:sym typeface="Arial"/>
              </a:rPr>
              <a:t>出題：Aaron</a:t>
            </a:r>
            <a:r>
              <a:rPr lang="en-US" altLang="zh-TW" sz="1800" dirty="0">
                <a:latin typeface="+mn-lt"/>
                <a:ea typeface="Arial"/>
                <a:cs typeface="Arial"/>
                <a:sym typeface="Arial"/>
              </a:rPr>
              <a:t>)</a:t>
            </a:r>
            <a:endParaRPr lang="en-US" altLang="zh-CN" sz="1800" dirty="0">
              <a:latin typeface="+mn-lt"/>
              <a:ea typeface="Arial"/>
              <a:cs typeface="Arial"/>
              <a:sym typeface="Arial"/>
            </a:endParaRPr>
          </a:p>
          <a:p>
            <a:pPr marL="269875" lvl="1" indent="-269875">
              <a:lnSpc>
                <a:spcPct val="100000"/>
              </a:lnSpc>
              <a:buSzPts val="2000"/>
              <a:buNone/>
            </a:pPr>
            <a:r>
              <a:rPr lang="en-US" altLang="zh-CN" sz="1600" dirty="0">
                <a:latin typeface="+mn-lt"/>
                <a:ea typeface="Arial"/>
                <a:cs typeface="Arial"/>
                <a:sym typeface="Arial"/>
              </a:rPr>
              <a:t>	4.1 </a:t>
            </a:r>
            <a:r>
              <a:rPr lang="en-US" altLang="zh-CN" sz="1600" dirty="0">
                <a:latin typeface="+mn-lt"/>
              </a:rPr>
              <a:t>(10%)</a:t>
            </a:r>
            <a:r>
              <a:rPr lang="zh-TW" altLang="en-US" sz="1600" dirty="0">
                <a:latin typeface="+mn-lt"/>
              </a:rPr>
              <a:t> </a:t>
            </a:r>
            <a:r>
              <a:rPr lang="en-US" altLang="zh-CN" sz="1600" dirty="0">
                <a:latin typeface="+mn-lt"/>
                <a:ea typeface="Arial"/>
                <a:cs typeface="Arial"/>
                <a:sym typeface="Arial"/>
              </a:rPr>
              <a:t>Compute disparity map</a:t>
            </a:r>
            <a:endParaRPr lang="en-US" altLang="zh-CN" sz="1600" dirty="0">
              <a:latin typeface="+mn-lt"/>
            </a:endParaRPr>
          </a:p>
          <a:p>
            <a:pPr marL="269875" lvl="1" indent="-269875">
              <a:lnSpc>
                <a:spcPct val="100000"/>
              </a:lnSpc>
              <a:buSzPts val="2000"/>
              <a:buNone/>
            </a:pPr>
            <a:r>
              <a:rPr lang="en-US" altLang="zh-CN" sz="1600" dirty="0">
                <a:latin typeface="+mn-lt"/>
                <a:ea typeface="Arial"/>
                <a:cs typeface="Arial"/>
                <a:sym typeface="Arial"/>
              </a:rPr>
              <a:t>	</a:t>
            </a:r>
            <a:r>
              <a:rPr lang="en-US" altLang="zh-CN" sz="1600" dirty="0">
                <a:latin typeface="+mn-lt"/>
                <a:cs typeface="Arial"/>
                <a:sym typeface="Arial"/>
              </a:rPr>
              <a:t>4.2 </a:t>
            </a:r>
            <a:r>
              <a:rPr lang="en-US" altLang="zh-CN" sz="1600" dirty="0">
                <a:latin typeface="+mn-lt"/>
                <a:cs typeface="Arial"/>
              </a:rPr>
              <a:t>(10%)</a:t>
            </a:r>
            <a:r>
              <a:rPr lang="zh-TW" altLang="en-US" sz="1600" dirty="0">
                <a:latin typeface="+mn-lt"/>
                <a:cs typeface="Arial"/>
              </a:rPr>
              <a:t> </a:t>
            </a:r>
            <a:r>
              <a:rPr lang="en-US" altLang="zh-TW" sz="1600" dirty="0">
                <a:latin typeface="+mn-lt"/>
                <a:cs typeface="Arial"/>
                <a:sym typeface="Arial"/>
              </a:rPr>
              <a:t>Checking the Disparity Value</a:t>
            </a:r>
            <a:endParaRPr lang="en-US" altLang="zh-CN" sz="1600" dirty="0">
              <a:latin typeface="+mn-lt"/>
              <a:cs typeface="Arial"/>
            </a:endParaRPr>
          </a:p>
          <a:p>
            <a:pPr marL="269875" lvl="1" indent="-269875">
              <a:lnSpc>
                <a:spcPct val="100000"/>
              </a:lnSpc>
              <a:buSzPts val="2000"/>
              <a:buNone/>
            </a:pPr>
            <a:r>
              <a:rPr lang="en-US" altLang="zh-CN" sz="2000" dirty="0">
                <a:latin typeface="+mn-lt"/>
              </a:rPr>
              <a:t>5. </a:t>
            </a:r>
            <a:r>
              <a:rPr lang="en-US" altLang="zh-CN" sz="2000" dirty="0">
                <a:solidFill>
                  <a:srgbClr val="FF0000"/>
                </a:solidFill>
                <a:latin typeface="+mn-lt"/>
              </a:rPr>
              <a:t>(20%) </a:t>
            </a:r>
            <a:r>
              <a:rPr lang="en-US" altLang="zh-CN" sz="2000" dirty="0">
                <a:latin typeface="+mn-lt"/>
              </a:rPr>
              <a:t>Dogs and Cats classification Using </a:t>
            </a:r>
            <a:r>
              <a:rPr lang="en-US" altLang="zh-TW" sz="2000" dirty="0">
                <a:latin typeface="+mn-lt"/>
              </a:rPr>
              <a:t>ResNet50</a:t>
            </a:r>
            <a:r>
              <a:rPr lang="en-US" altLang="zh-CN" sz="2000" dirty="0">
                <a:latin typeface="+mn-lt"/>
              </a:rPr>
              <a:t> 	</a:t>
            </a:r>
            <a:r>
              <a:rPr lang="en-US" altLang="zh-CN" sz="1800" dirty="0">
                <a:latin typeface="+mn-lt"/>
              </a:rPr>
              <a:t>(</a:t>
            </a:r>
            <a:r>
              <a:rPr lang="zh-TW" altLang="en-US" sz="1800" dirty="0">
                <a:latin typeface="+mn-lt"/>
              </a:rPr>
              <a:t>出題：育成</a:t>
            </a:r>
            <a:r>
              <a:rPr lang="en-US" altLang="zh-CN" sz="1800" dirty="0">
                <a:latin typeface="+mn-lt"/>
              </a:rPr>
              <a:t>)</a:t>
            </a:r>
          </a:p>
          <a:p>
            <a:pPr marL="269875" lvl="1" indent="-269875">
              <a:lnSpc>
                <a:spcPct val="100000"/>
              </a:lnSpc>
              <a:buSzPts val="2000"/>
              <a:buNone/>
            </a:pPr>
            <a:endParaRPr sz="1600" dirty="0">
              <a:latin typeface="Arial"/>
              <a:ea typeface="Arial"/>
              <a:cs typeface="Arial"/>
              <a:sym typeface="Arial"/>
            </a:endParaRPr>
          </a:p>
        </p:txBody>
      </p:sp>
      <p:sp>
        <p:nvSpPr>
          <p:cNvPr id="110" name="Google Shape;110;p16"/>
          <p:cNvSpPr txBox="1">
            <a:spLocks noGrp="1"/>
          </p:cNvSpPr>
          <p:nvPr>
            <p:ph type="sldNum" idx="12"/>
          </p:nvPr>
        </p:nvSpPr>
        <p:spPr>
          <a:xfrm>
            <a:off x="7086603" y="6584156"/>
            <a:ext cx="2057399" cy="273844"/>
          </a:xfrm>
          <a:prstGeom prst="rect">
            <a:avLst/>
          </a:prstGeom>
          <a:noFill/>
          <a:ln>
            <a:noFill/>
          </a:ln>
        </p:spPr>
        <p:txBody>
          <a:bodyPr spcFirstLastPara="1" wrap="square" lIns="68550" tIns="34275" rIns="68550" bIns="34275" anchor="ctr" anchorCtr="0">
            <a:noAutofit/>
          </a:bodyPr>
          <a:lstStyle/>
          <a:p>
            <a:pPr marL="0" lvl="0" indent="0" algn="r" rtl="0">
              <a:spcBef>
                <a:spcPts val="0"/>
              </a:spcBef>
              <a:spcAft>
                <a:spcPts val="0"/>
              </a:spcAft>
              <a:buNone/>
            </a:pPr>
            <a:fld id="{00000000-1234-1234-1234-123412341234}" type="slidenum">
              <a:rPr lang="en-US" sz="900">
                <a:solidFill>
                  <a:srgbClr val="888888"/>
                </a:solidFill>
                <a:latin typeface="Calibri"/>
                <a:ea typeface="Calibri"/>
                <a:cs typeface="Calibri"/>
                <a:sym typeface="Calibri"/>
              </a:rPr>
              <a:t>4</a:t>
            </a:fld>
            <a:endParaRPr sz="900">
              <a:solidFill>
                <a:srgbClr val="888888"/>
              </a:solidFill>
              <a:latin typeface="Calibri"/>
              <a:ea typeface="Calibri"/>
              <a:cs typeface="Calibri"/>
              <a:sym typeface="Calibri"/>
            </a:endParaRPr>
          </a:p>
        </p:txBody>
      </p:sp>
      <p:sp>
        <p:nvSpPr>
          <p:cNvPr id="2" name="文字方塊 1">
            <a:extLst>
              <a:ext uri="{FF2B5EF4-FFF2-40B4-BE49-F238E27FC236}">
                <a16:creationId xmlns:a16="http://schemas.microsoft.com/office/drawing/2014/main" id="{FB6ACD39-697B-4B95-AC32-D112A5F2260C}"/>
              </a:ext>
            </a:extLst>
          </p:cNvPr>
          <p:cNvSpPr txBox="1"/>
          <p:nvPr/>
        </p:nvSpPr>
        <p:spPr>
          <a:xfrm>
            <a:off x="6110206" y="570414"/>
            <a:ext cx="1126836" cy="307777"/>
          </a:xfrm>
          <a:prstGeom prst="rect">
            <a:avLst/>
          </a:prstGeom>
          <a:noFill/>
        </p:spPr>
        <p:txBody>
          <a:bodyPr wrap="square" rtlCol="0">
            <a:spAutoFit/>
          </a:bodyPr>
          <a:lstStyle/>
          <a:p>
            <a:r>
              <a:rPr lang="en-US" altLang="zh-TW" dirty="0"/>
              <a:t>UI</a:t>
            </a:r>
            <a:r>
              <a:rPr lang="zh-TW" altLang="en-US" dirty="0"/>
              <a:t> </a:t>
            </a:r>
            <a:r>
              <a:rPr lang="en-US" altLang="zh-TW" dirty="0"/>
              <a:t>Example</a:t>
            </a:r>
            <a:endParaRPr lang="zh-TW" altLang="en-US" dirty="0"/>
          </a:p>
        </p:txBody>
      </p:sp>
      <p:pic>
        <p:nvPicPr>
          <p:cNvPr id="6" name="圖片 5">
            <a:extLst>
              <a:ext uri="{FF2B5EF4-FFF2-40B4-BE49-F238E27FC236}">
                <a16:creationId xmlns:a16="http://schemas.microsoft.com/office/drawing/2014/main" id="{156C160B-09A2-4558-BD98-F597D803AF94}"/>
              </a:ext>
            </a:extLst>
          </p:cNvPr>
          <p:cNvPicPr>
            <a:picLocks noChangeAspect="1"/>
          </p:cNvPicPr>
          <p:nvPr/>
        </p:nvPicPr>
        <p:blipFill>
          <a:blip r:embed="rId3"/>
          <a:stretch>
            <a:fillRect/>
          </a:stretch>
        </p:blipFill>
        <p:spPr>
          <a:xfrm>
            <a:off x="4246539" y="907659"/>
            <a:ext cx="4897461" cy="2416425"/>
          </a:xfrm>
          <a:prstGeom prst="rect">
            <a:avLst/>
          </a:prstGeom>
        </p:spPr>
      </p:pic>
      <p:sp>
        <p:nvSpPr>
          <p:cNvPr id="7" name="矩形 6">
            <a:extLst>
              <a:ext uri="{FF2B5EF4-FFF2-40B4-BE49-F238E27FC236}">
                <a16:creationId xmlns:a16="http://schemas.microsoft.com/office/drawing/2014/main" id="{87723DA6-1D15-4753-AA6D-39E894C3E299}"/>
              </a:ext>
            </a:extLst>
          </p:cNvPr>
          <p:cNvSpPr/>
          <p:nvPr/>
        </p:nvSpPr>
        <p:spPr>
          <a:xfrm>
            <a:off x="2976448" y="1704944"/>
            <a:ext cx="1250663" cy="307777"/>
          </a:xfrm>
          <a:prstGeom prst="rect">
            <a:avLst/>
          </a:prstGeom>
        </p:spPr>
        <p:txBody>
          <a:bodyPr wrap="none">
            <a:spAutoFit/>
          </a:bodyPr>
          <a:lstStyle/>
          <a:p>
            <a:pPr marL="269875" lvl="1" indent="-269875">
              <a:buSzPts val="2000"/>
            </a:pPr>
            <a:r>
              <a:rPr lang="en-US" altLang="zh-TW" dirty="0"/>
              <a:t>(</a:t>
            </a:r>
            <a:r>
              <a:rPr lang="zh-TW" altLang="en-US" dirty="0"/>
              <a:t>出題：</a:t>
            </a:r>
            <a:r>
              <a:rPr lang="en-US" altLang="zh-TW" dirty="0"/>
              <a:t>West)</a:t>
            </a:r>
          </a:p>
        </p:txBody>
      </p:sp>
      <p:sp>
        <p:nvSpPr>
          <p:cNvPr id="8" name="矩形 7">
            <a:extLst>
              <a:ext uri="{FF2B5EF4-FFF2-40B4-BE49-F238E27FC236}">
                <a16:creationId xmlns:a16="http://schemas.microsoft.com/office/drawing/2014/main" id="{52A3FE6D-3861-4072-A956-25D946B167AF}"/>
              </a:ext>
            </a:extLst>
          </p:cNvPr>
          <p:cNvSpPr/>
          <p:nvPr/>
        </p:nvSpPr>
        <p:spPr>
          <a:xfrm>
            <a:off x="2887414" y="599882"/>
            <a:ext cx="1441420" cy="369332"/>
          </a:xfrm>
          <a:prstGeom prst="rect">
            <a:avLst/>
          </a:prstGeom>
        </p:spPr>
        <p:txBody>
          <a:bodyPr wrap="none">
            <a:spAutoFit/>
          </a:bodyPr>
          <a:lstStyle/>
          <a:p>
            <a:pPr marL="269081" lvl="0" indent="-269081">
              <a:buSzPts val="2000"/>
            </a:pPr>
            <a:r>
              <a:rPr lang="en-US" altLang="zh-TW" sz="1800" dirty="0"/>
              <a:t>(</a:t>
            </a:r>
            <a:r>
              <a:rPr lang="zh-TW" altLang="en-US" sz="1800" dirty="0"/>
              <a:t>出題：</a:t>
            </a:r>
            <a:r>
              <a:rPr lang="en-US" altLang="zh-TW" sz="1800" dirty="0"/>
              <a:t>Ray)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0" y="18256"/>
            <a:ext cx="9144000" cy="682499"/>
          </a:xfrm>
          <a:prstGeom prst="rect">
            <a:avLst/>
          </a:prstGeom>
          <a:noFill/>
          <a:ln>
            <a:noFill/>
          </a:ln>
        </p:spPr>
        <p:txBody>
          <a:bodyPr spcFirstLastPara="1" wrap="square" lIns="91425" tIns="91425" rIns="91425" bIns="91425" anchor="ctr" anchorCtr="0">
            <a:noAutofit/>
          </a:bodyPr>
          <a:lstStyle/>
          <a:p>
            <a:pPr lvl="0">
              <a:buSzPts val="2800"/>
            </a:pPr>
            <a:r>
              <a:rPr lang="en-US" sz="2800" b="1" dirty="0">
                <a:latin typeface="+mj-lt"/>
                <a:ea typeface="Times New Roman"/>
                <a:cs typeface="Calibri" panose="020F0502020204030204" pitchFamily="34" charset="0"/>
                <a:sym typeface="Times New Roman"/>
              </a:rPr>
              <a:t>1. (20%) Find Contour </a:t>
            </a:r>
            <a:r>
              <a:rPr lang="en-US" sz="2800" b="1" dirty="0">
                <a:latin typeface="Calibri" panose="020F0502020204030204" pitchFamily="34" charset="0"/>
                <a:ea typeface="Times New Roman"/>
                <a:cs typeface="Calibri" panose="020F0502020204030204" pitchFamily="34" charset="0"/>
                <a:sym typeface="Times New Roman"/>
              </a:rPr>
              <a:t>			</a:t>
            </a:r>
            <a:r>
              <a:rPr lang="en-US" b="1" dirty="0">
                <a:latin typeface="Calibri" panose="020F0502020204030204" pitchFamily="34" charset="0"/>
                <a:ea typeface="Times New Roman"/>
                <a:cs typeface="Calibri" panose="020F0502020204030204" pitchFamily="34" charset="0"/>
                <a:sym typeface="Times New Roman"/>
              </a:rPr>
              <a:t>	</a:t>
            </a:r>
            <a:r>
              <a:rPr lang="en-US" altLang="zh-TW"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t>
            </a:r>
            <a:r>
              <a:rPr lang="en-US" altLang="zh-TW" sz="2000" dirty="0" err="1">
                <a:latin typeface="Calibri" panose="020F0502020204030204" pitchFamily="34" charset="0"/>
                <a:cs typeface="Calibri" panose="020F0502020204030204" pitchFamily="34" charset="0"/>
              </a:rPr>
              <a:t>出題：Ray</a:t>
            </a:r>
            <a:r>
              <a:rPr lang="en-US" altLang="zh-TW" sz="2000" dirty="0">
                <a:latin typeface="Calibri" panose="020F0502020204030204" pitchFamily="34" charset="0"/>
                <a:cs typeface="Calibri" panose="020F0502020204030204" pitchFamily="34" charset="0"/>
              </a:rPr>
              <a:t>)</a:t>
            </a:r>
            <a:endParaRPr b="1" dirty="0">
              <a:latin typeface="Calibri" panose="020F0502020204030204" pitchFamily="34" charset="0"/>
              <a:ea typeface="Times New Roman"/>
              <a:cs typeface="Calibri" panose="020F0502020204030204" pitchFamily="34" charset="0"/>
              <a:sym typeface="Times New Roman"/>
            </a:endParaRPr>
          </a:p>
        </p:txBody>
      </p:sp>
      <p:sp>
        <p:nvSpPr>
          <p:cNvPr id="130" name="Google Shape;130;p7"/>
          <p:cNvSpPr txBox="1">
            <a:spLocks noGrp="1"/>
          </p:cNvSpPr>
          <p:nvPr>
            <p:ph type="body" idx="1"/>
          </p:nvPr>
        </p:nvSpPr>
        <p:spPr>
          <a:xfrm>
            <a:off x="36587" y="608264"/>
            <a:ext cx="9070825" cy="5641471"/>
          </a:xfrm>
          <a:prstGeom prst="rect">
            <a:avLst/>
          </a:prstGeom>
          <a:noFill/>
          <a:ln>
            <a:noFill/>
          </a:ln>
        </p:spPr>
        <p:txBody>
          <a:bodyPr spcFirstLastPara="1" wrap="square" lIns="91425" tIns="91425" rIns="91425" bIns="91425" anchor="t" anchorCtr="0">
            <a:noAutofit/>
          </a:bodyPr>
          <a:lstStyle/>
          <a:p>
            <a:pPr marL="0" lvl="0" indent="0">
              <a:lnSpc>
                <a:spcPct val="150000"/>
              </a:lnSpc>
              <a:spcBef>
                <a:spcPts val="0"/>
              </a:spcBef>
              <a:buSzPts val="2400"/>
              <a:buNone/>
            </a:pPr>
            <a:r>
              <a:rPr lang="en-US" sz="2000" dirty="0">
                <a:latin typeface="Arial"/>
                <a:cs typeface="Arial"/>
              </a:rPr>
              <a:t>1.1 </a:t>
            </a:r>
            <a:r>
              <a:rPr lang="en-US" altLang="zh-TW" sz="2000" dirty="0">
                <a:latin typeface="Arial"/>
                <a:cs typeface="Arial"/>
              </a:rPr>
              <a:t>(15%) </a:t>
            </a:r>
            <a:r>
              <a:rPr lang="en-US" sz="2000" dirty="0">
                <a:latin typeface="Arial"/>
                <a:cs typeface="Arial"/>
              </a:rPr>
              <a:t>Draw Contour</a:t>
            </a:r>
            <a:endParaRPr sz="2000" dirty="0">
              <a:latin typeface="Arial"/>
              <a:cs typeface="Arial"/>
            </a:endParaRPr>
          </a:p>
          <a:p>
            <a:pPr marL="0" lvl="1" indent="0">
              <a:lnSpc>
                <a:spcPct val="150000"/>
              </a:lnSpc>
              <a:spcBef>
                <a:spcPts val="375"/>
              </a:spcBef>
              <a:buSzPts val="2400"/>
              <a:buNone/>
            </a:pPr>
            <a:r>
              <a:rPr lang="en-US" sz="2000" dirty="0">
                <a:latin typeface="Arial"/>
                <a:ea typeface="Arial"/>
                <a:cs typeface="Arial"/>
                <a:sym typeface="Arial"/>
              </a:rPr>
              <a:t>1.2 </a:t>
            </a:r>
            <a:r>
              <a:rPr lang="en-US" altLang="zh-TW" sz="2000" dirty="0">
                <a:latin typeface="Arial"/>
                <a:ea typeface="Arial"/>
                <a:cs typeface="Arial"/>
                <a:sym typeface="Arial"/>
              </a:rPr>
              <a:t>(5%) </a:t>
            </a:r>
            <a:r>
              <a:rPr lang="en-US" sz="2000" dirty="0">
                <a:latin typeface="Arial"/>
                <a:ea typeface="Arial"/>
                <a:cs typeface="Arial"/>
                <a:sym typeface="Arial"/>
              </a:rPr>
              <a:t>Count Rings</a:t>
            </a:r>
            <a:endParaRPr dirty="0"/>
          </a:p>
        </p:txBody>
      </p:sp>
      <p:sp>
        <p:nvSpPr>
          <p:cNvPr id="131" name="Google Shape;131;p7"/>
          <p:cNvSpPr txBox="1">
            <a:spLocks noGrp="1"/>
          </p:cNvSpPr>
          <p:nvPr>
            <p:ph type="sldNum" idx="12"/>
          </p:nvPr>
        </p:nvSpPr>
        <p:spPr>
          <a:xfrm>
            <a:off x="7086601" y="6474619"/>
            <a:ext cx="20573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5</a:t>
            </a:fld>
            <a:endParaRPr sz="900">
              <a:solidFill>
                <a:srgbClr val="888888"/>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2" name="圖片 1">
            <a:extLst>
              <a:ext uri="{FF2B5EF4-FFF2-40B4-BE49-F238E27FC236}">
                <a16:creationId xmlns:a16="http://schemas.microsoft.com/office/drawing/2014/main" id="{6E94FA32-1B9B-4035-9380-D11B94192F59}"/>
              </a:ext>
            </a:extLst>
          </p:cNvPr>
          <p:cNvPicPr>
            <a:picLocks noChangeAspect="1"/>
          </p:cNvPicPr>
          <p:nvPr/>
        </p:nvPicPr>
        <p:blipFill rotWithShape="1">
          <a:blip r:embed="rId3"/>
          <a:srcRect b="38468"/>
          <a:stretch/>
        </p:blipFill>
        <p:spPr>
          <a:xfrm>
            <a:off x="6904933" y="798560"/>
            <a:ext cx="1995479" cy="1685686"/>
          </a:xfrm>
          <a:prstGeom prst="rect">
            <a:avLst/>
          </a:prstGeom>
        </p:spPr>
      </p:pic>
      <p:sp>
        <p:nvSpPr>
          <p:cNvPr id="117" name="Google Shape;117;p17"/>
          <p:cNvSpPr txBox="1"/>
          <p:nvPr/>
        </p:nvSpPr>
        <p:spPr>
          <a:xfrm>
            <a:off x="0" y="0"/>
            <a:ext cx="9144000" cy="466683"/>
          </a:xfrm>
          <a:prstGeom prst="rect">
            <a:avLst/>
          </a:prstGeom>
          <a:noFill/>
          <a:ln>
            <a:noFill/>
          </a:ln>
        </p:spPr>
        <p:txBody>
          <a:bodyPr spcFirstLastPara="1" wrap="square" lIns="68550" tIns="34275" rIns="68550" bIns="34275" anchor="ctr" anchorCtr="0">
            <a:noAutofit/>
          </a:bodyPr>
          <a:lstStyle/>
          <a:p>
            <a:pPr marL="1949054" marR="0" lvl="0" indent="-1949054" algn="l" rtl="0">
              <a:lnSpc>
                <a:spcPct val="100000"/>
              </a:lnSpc>
              <a:spcBef>
                <a:spcPts val="0"/>
              </a:spcBef>
              <a:spcAft>
                <a:spcPts val="0"/>
              </a:spcAft>
              <a:buClr>
                <a:srgbClr val="000000"/>
              </a:buClr>
              <a:buSzPts val="700"/>
              <a:buFont typeface="Arial"/>
              <a:buNone/>
            </a:pPr>
            <a:r>
              <a:rPr lang="en-US" sz="2800" b="1" i="0" u="none" strike="noStrike" cap="none" dirty="0">
                <a:solidFill>
                  <a:srgbClr val="000000"/>
                </a:solidFill>
                <a:latin typeface="Arial"/>
                <a:ea typeface="Arial"/>
                <a:cs typeface="Arial"/>
                <a:sym typeface="Arial"/>
              </a:rPr>
              <a:t>1.1 Find Contour – Draw Contour</a:t>
            </a:r>
            <a:endParaRPr sz="2800" b="1" i="0" u="none" strike="noStrike" cap="none" dirty="0">
              <a:solidFill>
                <a:srgbClr val="FF0000"/>
              </a:solidFill>
              <a:latin typeface="Arial"/>
              <a:ea typeface="Arial"/>
              <a:cs typeface="Arial"/>
              <a:sym typeface="Arial"/>
            </a:endParaRPr>
          </a:p>
        </p:txBody>
      </p:sp>
      <p:sp>
        <p:nvSpPr>
          <p:cNvPr id="118" name="Google Shape;118;p17"/>
          <p:cNvSpPr txBox="1"/>
          <p:nvPr/>
        </p:nvSpPr>
        <p:spPr>
          <a:xfrm>
            <a:off x="7721601" y="158906"/>
            <a:ext cx="142240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a:t>
            </a:r>
            <a:r>
              <a:rPr lang="en-US" sz="1400" b="0" i="0" u="none" strike="noStrike" cap="none" dirty="0" err="1">
                <a:solidFill>
                  <a:srgbClr val="000000"/>
                </a:solidFill>
                <a:latin typeface="Arial"/>
                <a:ea typeface="Arial"/>
                <a:cs typeface="Arial"/>
                <a:sym typeface="Arial"/>
              </a:rPr>
              <a:t>出題：Ray</a:t>
            </a:r>
            <a:r>
              <a:rPr lang="en-US" sz="1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119" name="Google Shape;119;p17"/>
          <p:cNvSpPr txBox="1"/>
          <p:nvPr/>
        </p:nvSpPr>
        <p:spPr>
          <a:xfrm>
            <a:off x="1" y="158907"/>
            <a:ext cx="6837515" cy="3157872"/>
          </a:xfrm>
          <a:prstGeom prst="rect">
            <a:avLst/>
          </a:prstGeom>
          <a:noFill/>
          <a:ln>
            <a:noFill/>
          </a:ln>
        </p:spPr>
        <p:txBody>
          <a:bodyPr spcFirstLastPara="1" wrap="square" lIns="68550" tIns="34275" rIns="68550" bIns="34275" anchor="t" anchorCtr="0">
            <a:noAutofit/>
          </a:bodyPr>
          <a:lstStyle/>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
            </a:pPr>
            <a:endParaRPr lang="en-US" sz="20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
            </a:pPr>
            <a:r>
              <a:rPr lang="en-US" sz="2000" b="0" i="0" u="none" strike="noStrike" cap="none" dirty="0">
                <a:solidFill>
                  <a:srgbClr val="000000"/>
                </a:solidFill>
                <a:latin typeface="Arial"/>
                <a:ea typeface="Arial"/>
                <a:cs typeface="Arial"/>
                <a:sym typeface="Arial"/>
              </a:rPr>
              <a:t>Given: two color images, “img1.jpg” and “img2.jpg”</a:t>
            </a:r>
            <a:endParaRPr dirty="0"/>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000" b="0" i="0" u="none" strike="noStrike" cap="none" dirty="0">
                <a:solidFill>
                  <a:srgbClr val="000000"/>
                </a:solidFill>
                <a:latin typeface="Arial"/>
                <a:ea typeface="Arial"/>
                <a:cs typeface="Arial"/>
                <a:sym typeface="Arial"/>
              </a:rPr>
              <a:t>Q: 1)</a:t>
            </a:r>
            <a:endParaRPr dirty="0"/>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000" b="0" i="0" u="none" strike="noStrike" cap="none" dirty="0">
                <a:solidFill>
                  <a:srgbClr val="000000"/>
                </a:solidFill>
                <a:latin typeface="Arial"/>
                <a:ea typeface="Arial"/>
                <a:cs typeface="Arial"/>
                <a:sym typeface="Arial"/>
              </a:rPr>
              <a:t>Hint: Textbook Chapter 8, p.234 ~ p.241</a:t>
            </a:r>
            <a:endParaRPr dirty="0"/>
          </a:p>
          <a:p>
            <a:pPr marL="1163638" marR="0" lvl="0" indent="-265113" algn="l" rtl="0">
              <a:lnSpc>
                <a:spcPct val="100000"/>
              </a:lnSpc>
              <a:spcBef>
                <a:spcPts val="0"/>
              </a:spcBef>
              <a:spcAft>
                <a:spcPts val="0"/>
              </a:spcAft>
              <a:buClr>
                <a:srgbClr val="000000"/>
              </a:buClr>
              <a:buSzPts val="2000"/>
              <a:buFont typeface="Noto Sans Symbols"/>
              <a:buAutoNum type="arabicPeriod"/>
            </a:pPr>
            <a:r>
              <a:rPr lang="en-US" sz="2000" b="0" i="0" u="none" strike="noStrike" cap="none" dirty="0">
                <a:solidFill>
                  <a:schemeClr val="dk1"/>
                </a:solidFill>
                <a:latin typeface="Arial"/>
                <a:ea typeface="Arial"/>
                <a:cs typeface="Arial"/>
                <a:sym typeface="Arial"/>
              </a:rPr>
              <a:t>RGB </a:t>
            </a:r>
            <a:r>
              <a:rPr lang="en-US" altLang="zh-TW" sz="2000" b="0" i="0" u="none" strike="noStrike" cap="none" dirty="0">
                <a:solidFill>
                  <a:schemeClr val="dk1"/>
                </a:solidFill>
                <a:latin typeface="Arial"/>
                <a:ea typeface="Arial"/>
                <a:cs typeface="Arial"/>
                <a:sym typeface="Wingdings" panose="05000000000000000000" pitchFamily="2" charset="2"/>
              </a:rPr>
              <a:t></a:t>
            </a:r>
            <a:r>
              <a:rPr lang="en-US" sz="2000" b="0" i="0" u="none" strike="noStrike" cap="none" dirty="0">
                <a:solidFill>
                  <a:schemeClr val="dk1"/>
                </a:solidFill>
                <a:latin typeface="Arial"/>
                <a:ea typeface="Arial"/>
                <a:cs typeface="Arial"/>
                <a:sym typeface="Arial"/>
              </a:rPr>
              <a:t> Resize(1/2) </a:t>
            </a:r>
            <a:r>
              <a:rPr lang="en-US" altLang="zh-TW" sz="2000" b="0" i="0" u="none" strike="noStrike" cap="none" dirty="0">
                <a:solidFill>
                  <a:schemeClr val="dk1"/>
                </a:solidFill>
                <a:latin typeface="Arial"/>
                <a:ea typeface="Arial"/>
                <a:cs typeface="Arial"/>
                <a:sym typeface="Wingdings" panose="05000000000000000000" pitchFamily="2" charset="2"/>
              </a:rPr>
              <a:t> </a:t>
            </a:r>
            <a:r>
              <a:rPr lang="en-US" sz="2000" b="0" i="0" u="none" strike="noStrike" cap="none" dirty="0">
                <a:solidFill>
                  <a:schemeClr val="dk1"/>
                </a:solidFill>
                <a:latin typeface="Arial"/>
                <a:ea typeface="Arial"/>
                <a:cs typeface="Arial"/>
                <a:sym typeface="Arial"/>
              </a:rPr>
              <a:t>Grayscale </a:t>
            </a:r>
            <a:r>
              <a:rPr lang="en-US" altLang="zh-TW" sz="2000" b="0" i="0" u="none" strike="noStrike" cap="none" dirty="0">
                <a:solidFill>
                  <a:schemeClr val="dk1"/>
                </a:solidFill>
                <a:latin typeface="Arial"/>
                <a:ea typeface="Arial"/>
                <a:cs typeface="Arial"/>
                <a:sym typeface="Wingdings" panose="05000000000000000000" pitchFamily="2" charset="2"/>
              </a:rPr>
              <a:t></a:t>
            </a:r>
            <a:r>
              <a:rPr lang="en-US" sz="2000" b="0" i="0" u="none" strike="noStrike" cap="none" dirty="0">
                <a:solidFill>
                  <a:schemeClr val="dk1"/>
                </a:solidFill>
                <a:latin typeface="Arial"/>
                <a:ea typeface="Arial"/>
                <a:cs typeface="Arial"/>
                <a:sym typeface="Arial"/>
              </a:rPr>
              <a:t> Binary</a:t>
            </a:r>
            <a:endParaRPr sz="2000" b="0" i="0" u="none" strike="noStrike" cap="none" dirty="0">
              <a:solidFill>
                <a:schemeClr val="dk1"/>
              </a:solidFill>
              <a:latin typeface="Arial"/>
              <a:ea typeface="Arial"/>
              <a:cs typeface="Arial"/>
              <a:sym typeface="Arial"/>
            </a:endParaRPr>
          </a:p>
          <a:p>
            <a:pPr marL="1163638" lvl="0" indent="-265113">
              <a:buSzPts val="2000"/>
              <a:buFont typeface="Noto Sans Symbols"/>
              <a:buAutoNum type="arabicPeriod"/>
            </a:pPr>
            <a:r>
              <a:rPr lang="en-US" sz="2000" b="0" i="0" u="none" strike="noStrike" cap="none" dirty="0">
                <a:solidFill>
                  <a:schemeClr val="dk1"/>
                </a:solidFill>
                <a:latin typeface="Arial"/>
                <a:ea typeface="Arial"/>
                <a:cs typeface="Arial"/>
                <a:sym typeface="Arial"/>
              </a:rPr>
              <a:t>Remember to </a:t>
            </a:r>
            <a:r>
              <a:rPr lang="en-US" altLang="zh-TW" sz="2000" dirty="0">
                <a:solidFill>
                  <a:schemeClr val="dk1"/>
                </a:solidFill>
              </a:rPr>
              <a:t>remove the noise. (</a:t>
            </a:r>
            <a:r>
              <a:rPr lang="en-US" sz="2000" b="0" i="0" u="none" strike="noStrike" cap="none" dirty="0">
                <a:solidFill>
                  <a:schemeClr val="dk1"/>
                </a:solidFill>
                <a:latin typeface="Arial"/>
                <a:ea typeface="Arial"/>
                <a:cs typeface="Arial"/>
                <a:sym typeface="Arial"/>
              </a:rPr>
              <a:t>use </a:t>
            </a:r>
            <a:r>
              <a:rPr lang="en-US" sz="2000" b="1" i="0" u="none" strike="noStrike" cap="none" dirty="0">
                <a:solidFill>
                  <a:schemeClr val="dk1"/>
                </a:solidFill>
                <a:latin typeface="Arial"/>
                <a:ea typeface="Arial"/>
                <a:cs typeface="Arial"/>
                <a:sym typeface="Arial"/>
              </a:rPr>
              <a:t>Gaussian Blur &amp; </a:t>
            </a:r>
            <a:r>
              <a:rPr lang="en-US" sz="2000" b="1" i="0" u="none" strike="noStrike" cap="none" dirty="0">
                <a:solidFill>
                  <a:srgbClr val="FF0000"/>
                </a:solidFill>
                <a:latin typeface="Arial"/>
                <a:ea typeface="Arial"/>
                <a:cs typeface="Arial"/>
                <a:sym typeface="Arial"/>
              </a:rPr>
              <a:t>other function</a:t>
            </a:r>
            <a:r>
              <a:rPr lang="en-US" sz="2000" dirty="0">
                <a:solidFill>
                  <a:schemeClr val="dk1"/>
                </a:solidFill>
              </a:rPr>
              <a:t>)</a:t>
            </a:r>
            <a:endParaRPr dirty="0"/>
          </a:p>
          <a:p>
            <a:pPr marL="1163638" marR="0" lvl="0" indent="-265113" algn="l" rtl="0">
              <a:lnSpc>
                <a:spcPct val="100000"/>
              </a:lnSpc>
              <a:spcBef>
                <a:spcPts val="0"/>
              </a:spcBef>
              <a:spcAft>
                <a:spcPts val="0"/>
              </a:spcAft>
              <a:buClr>
                <a:srgbClr val="000000"/>
              </a:buClr>
              <a:buSzPts val="2000"/>
              <a:buFont typeface="Noto Sans Symbols"/>
              <a:buAutoNum type="arabicPeriod"/>
            </a:pPr>
            <a:r>
              <a:rPr lang="en-US" sz="2000" b="0" i="0" u="none" strike="noStrike" cap="none" dirty="0">
                <a:solidFill>
                  <a:schemeClr val="dk1"/>
                </a:solidFill>
                <a:latin typeface="Arial"/>
                <a:ea typeface="Arial"/>
                <a:cs typeface="Arial"/>
                <a:sym typeface="Arial"/>
              </a:rPr>
              <a:t>Using some </a:t>
            </a:r>
            <a:r>
              <a:rPr lang="en-US" sz="2000" b="1" i="0" u="none" strike="noStrike" cap="none" dirty="0">
                <a:solidFill>
                  <a:schemeClr val="dk1"/>
                </a:solidFill>
                <a:latin typeface="Arial"/>
                <a:ea typeface="Arial"/>
                <a:cs typeface="Arial"/>
                <a:sym typeface="Arial"/>
              </a:rPr>
              <a:t>edge detection functions </a:t>
            </a:r>
            <a:r>
              <a:rPr lang="en-US" sz="2000" b="0" i="0" u="none" strike="noStrike" cap="none" dirty="0">
                <a:solidFill>
                  <a:schemeClr val="dk1"/>
                </a:solidFill>
                <a:latin typeface="Arial"/>
                <a:ea typeface="Arial"/>
                <a:cs typeface="Arial"/>
                <a:sym typeface="Arial"/>
              </a:rPr>
              <a:t>to get better results. (Ex: cv2.Canny)</a:t>
            </a:r>
            <a:endParaRPr sz="1400" b="0" i="0" u="none" strike="noStrike" cap="none" dirty="0">
              <a:solidFill>
                <a:schemeClr val="dk1"/>
              </a:solidFill>
              <a:latin typeface="Arial"/>
              <a:ea typeface="Arial"/>
              <a:cs typeface="Arial"/>
              <a:sym typeface="Arial"/>
            </a:endParaRPr>
          </a:p>
        </p:txBody>
      </p:sp>
      <p:sp>
        <p:nvSpPr>
          <p:cNvPr id="120" name="Google Shape;120;p17"/>
          <p:cNvSpPr/>
          <p:nvPr/>
        </p:nvSpPr>
        <p:spPr>
          <a:xfrm>
            <a:off x="904458" y="757711"/>
            <a:ext cx="5950375"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0070C0"/>
                </a:solidFill>
                <a:latin typeface="Arial"/>
                <a:ea typeface="Arial"/>
                <a:cs typeface="Arial"/>
                <a:sym typeface="Arial"/>
              </a:rPr>
              <a:t>Draw Contour</a:t>
            </a:r>
            <a:r>
              <a:rPr lang="en-US" sz="2000" dirty="0">
                <a:solidFill>
                  <a:srgbClr val="000000"/>
                </a:solidFill>
                <a:latin typeface="Arial"/>
                <a:ea typeface="Arial"/>
                <a:cs typeface="Arial"/>
                <a:sym typeface="Arial"/>
              </a:rPr>
              <a:t>: Using OpenCV functions to find the contours of rings in two images.</a:t>
            </a:r>
            <a:endParaRPr sz="2000" dirty="0">
              <a:solidFill>
                <a:schemeClr val="dk1"/>
              </a:solidFill>
              <a:latin typeface="Calibri"/>
              <a:ea typeface="Calibri"/>
              <a:cs typeface="Calibri"/>
              <a:sym typeface="Calibri"/>
            </a:endParaRPr>
          </a:p>
        </p:txBody>
      </p:sp>
      <p:sp>
        <p:nvSpPr>
          <p:cNvPr id="122" name="Google Shape;122;p17"/>
          <p:cNvSpPr/>
          <p:nvPr/>
        </p:nvSpPr>
        <p:spPr>
          <a:xfrm>
            <a:off x="7168612" y="1148332"/>
            <a:ext cx="1373727" cy="218647"/>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 name="群組 3">
            <a:extLst>
              <a:ext uri="{FF2B5EF4-FFF2-40B4-BE49-F238E27FC236}">
                <a16:creationId xmlns:a16="http://schemas.microsoft.com/office/drawing/2014/main" id="{EEBE4415-F7F3-475C-8279-FB1CE9003D91}"/>
              </a:ext>
            </a:extLst>
          </p:cNvPr>
          <p:cNvGrpSpPr/>
          <p:nvPr/>
        </p:nvGrpSpPr>
        <p:grpSpPr>
          <a:xfrm>
            <a:off x="45357" y="3316779"/>
            <a:ext cx="3445650" cy="2301375"/>
            <a:chOff x="790161" y="3715025"/>
            <a:chExt cx="3445650" cy="2301375"/>
          </a:xfrm>
        </p:grpSpPr>
        <p:grpSp>
          <p:nvGrpSpPr>
            <p:cNvPr id="129" name="Google Shape;129;p17"/>
            <p:cNvGrpSpPr/>
            <p:nvPr/>
          </p:nvGrpSpPr>
          <p:grpSpPr>
            <a:xfrm>
              <a:off x="857311" y="4628880"/>
              <a:ext cx="3378500" cy="1387520"/>
              <a:chOff x="642919" y="3779637"/>
              <a:chExt cx="3378500" cy="1387520"/>
            </a:xfrm>
          </p:grpSpPr>
          <p:sp>
            <p:nvSpPr>
              <p:cNvPr id="130" name="Google Shape;130;p17"/>
              <p:cNvSpPr/>
              <p:nvPr/>
            </p:nvSpPr>
            <p:spPr>
              <a:xfrm>
                <a:off x="642919" y="4797825"/>
                <a:ext cx="128753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t>img1</a:t>
                </a:r>
                <a:r>
                  <a:rPr lang="en-US" sz="1800" dirty="0">
                    <a:solidFill>
                      <a:srgbClr val="000000"/>
                    </a:solidFill>
                    <a:latin typeface="Arial"/>
                    <a:ea typeface="Arial"/>
                    <a:cs typeface="Arial"/>
                    <a:sym typeface="Arial"/>
                  </a:rPr>
                  <a:t>.jpg</a:t>
                </a:r>
                <a:endParaRPr sz="1800" dirty="0">
                  <a:solidFill>
                    <a:schemeClr val="dk1"/>
                  </a:solidFill>
                  <a:latin typeface="Calibri"/>
                  <a:ea typeface="Calibri"/>
                  <a:cs typeface="Calibri"/>
                  <a:sym typeface="Calibri"/>
                </a:endParaRPr>
              </a:p>
            </p:txBody>
          </p:sp>
          <p:sp>
            <p:nvSpPr>
              <p:cNvPr id="131" name="Google Shape;131;p17"/>
              <p:cNvSpPr/>
              <p:nvPr/>
            </p:nvSpPr>
            <p:spPr>
              <a:xfrm rot="16200000">
                <a:off x="2056147" y="3769228"/>
                <a:ext cx="324196" cy="345014"/>
              </a:xfrm>
              <a:prstGeom prst="down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34" name="Google Shape;134;p17"/>
              <p:cNvSpPr/>
              <p:nvPr/>
            </p:nvSpPr>
            <p:spPr>
              <a:xfrm>
                <a:off x="2297870" y="4792319"/>
                <a:ext cx="172354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000000"/>
                    </a:solidFill>
                    <a:latin typeface="Arial"/>
                    <a:ea typeface="Arial"/>
                    <a:cs typeface="Arial"/>
                    <a:sym typeface="Arial"/>
                  </a:rPr>
                  <a:t>Draw Contours</a:t>
                </a:r>
                <a:endParaRPr sz="1800" dirty="0">
                  <a:solidFill>
                    <a:schemeClr val="dk1"/>
                  </a:solidFill>
                  <a:latin typeface="Calibri"/>
                  <a:ea typeface="Calibri"/>
                  <a:cs typeface="Calibri"/>
                  <a:sym typeface="Calibri"/>
                </a:endParaRPr>
              </a:p>
            </p:txBody>
          </p:sp>
        </p:grpSp>
        <p:pic>
          <p:nvPicPr>
            <p:cNvPr id="3" name="圖片 2">
              <a:extLst>
                <a:ext uri="{FF2B5EF4-FFF2-40B4-BE49-F238E27FC236}">
                  <a16:creationId xmlns:a16="http://schemas.microsoft.com/office/drawing/2014/main" id="{CC49D1A1-67CD-480E-8C6D-A4C23C8B7AB3}"/>
                </a:ext>
              </a:extLst>
            </p:cNvPr>
            <p:cNvPicPr>
              <a:picLocks noChangeAspect="1"/>
            </p:cNvPicPr>
            <p:nvPr/>
          </p:nvPicPr>
          <p:blipFill rotWithShape="1">
            <a:blip r:embed="rId4"/>
            <a:srcRect l="19897" t="10275" r="51175" b="18063"/>
            <a:stretch/>
          </p:blipFill>
          <p:spPr>
            <a:xfrm>
              <a:off x="790161" y="3715025"/>
              <a:ext cx="1369772" cy="1908696"/>
            </a:xfrm>
            <a:prstGeom prst="rect">
              <a:avLst/>
            </a:prstGeom>
          </p:spPr>
        </p:pic>
        <p:pic>
          <p:nvPicPr>
            <p:cNvPr id="22" name="圖片 21">
              <a:extLst>
                <a:ext uri="{FF2B5EF4-FFF2-40B4-BE49-F238E27FC236}">
                  <a16:creationId xmlns:a16="http://schemas.microsoft.com/office/drawing/2014/main" id="{66EBBB58-2364-4482-B2AE-9CEC3A573122}"/>
                </a:ext>
              </a:extLst>
            </p:cNvPr>
            <p:cNvPicPr>
              <a:picLocks noChangeAspect="1"/>
            </p:cNvPicPr>
            <p:nvPr/>
          </p:nvPicPr>
          <p:blipFill rotWithShape="1">
            <a:blip r:embed="rId4"/>
            <a:srcRect l="52242" t="9779" r="18830" b="18559"/>
            <a:stretch/>
          </p:blipFill>
          <p:spPr>
            <a:xfrm>
              <a:off x="2690382" y="3717627"/>
              <a:ext cx="1369772" cy="1908696"/>
            </a:xfrm>
            <a:prstGeom prst="rect">
              <a:avLst/>
            </a:prstGeom>
          </p:spPr>
        </p:pic>
      </p:grpSp>
      <p:grpSp>
        <p:nvGrpSpPr>
          <p:cNvPr id="12" name="群組 11">
            <a:extLst>
              <a:ext uri="{FF2B5EF4-FFF2-40B4-BE49-F238E27FC236}">
                <a16:creationId xmlns:a16="http://schemas.microsoft.com/office/drawing/2014/main" id="{B04AEA81-5FC1-482C-944C-C4F611E0628F}"/>
              </a:ext>
            </a:extLst>
          </p:cNvPr>
          <p:cNvGrpSpPr/>
          <p:nvPr/>
        </p:nvGrpSpPr>
        <p:grpSpPr>
          <a:xfrm>
            <a:off x="4227691" y="3410931"/>
            <a:ext cx="3060153" cy="2352708"/>
            <a:chOff x="3686036" y="4353594"/>
            <a:chExt cx="3060153" cy="2352708"/>
          </a:xfrm>
        </p:grpSpPr>
        <p:pic>
          <p:nvPicPr>
            <p:cNvPr id="9" name="圖片 8">
              <a:extLst>
                <a:ext uri="{FF2B5EF4-FFF2-40B4-BE49-F238E27FC236}">
                  <a16:creationId xmlns:a16="http://schemas.microsoft.com/office/drawing/2014/main" id="{14447B99-A1E9-42C8-9E96-F39D12247BF6}"/>
                </a:ext>
              </a:extLst>
            </p:cNvPr>
            <p:cNvPicPr>
              <a:picLocks noChangeAspect="1"/>
            </p:cNvPicPr>
            <p:nvPr/>
          </p:nvPicPr>
          <p:blipFill rotWithShape="1">
            <a:blip r:embed="rId5"/>
            <a:srcRect l="12832" t="10303" r="62291" b="8067"/>
            <a:stretch/>
          </p:blipFill>
          <p:spPr>
            <a:xfrm>
              <a:off x="3793447" y="4353595"/>
              <a:ext cx="1072710" cy="1979969"/>
            </a:xfrm>
            <a:prstGeom prst="rect">
              <a:avLst/>
            </a:prstGeom>
          </p:spPr>
        </p:pic>
        <p:pic>
          <p:nvPicPr>
            <p:cNvPr id="11" name="圖片 10">
              <a:extLst>
                <a:ext uri="{FF2B5EF4-FFF2-40B4-BE49-F238E27FC236}">
                  <a16:creationId xmlns:a16="http://schemas.microsoft.com/office/drawing/2014/main" id="{9EC92364-9997-45EB-A1C2-68DD0459BAD1}"/>
                </a:ext>
              </a:extLst>
            </p:cNvPr>
            <p:cNvPicPr>
              <a:picLocks noChangeAspect="1"/>
            </p:cNvPicPr>
            <p:nvPr/>
          </p:nvPicPr>
          <p:blipFill rotWithShape="1">
            <a:blip r:embed="rId5"/>
            <a:srcRect l="41957" t="10235" r="33166" b="8135"/>
            <a:stretch/>
          </p:blipFill>
          <p:spPr>
            <a:xfrm>
              <a:off x="5299060" y="4353594"/>
              <a:ext cx="1072710" cy="1979970"/>
            </a:xfrm>
            <a:prstGeom prst="rect">
              <a:avLst/>
            </a:prstGeom>
          </p:spPr>
        </p:pic>
        <p:grpSp>
          <p:nvGrpSpPr>
            <p:cNvPr id="33" name="Google Shape;129;p17">
              <a:extLst>
                <a:ext uri="{FF2B5EF4-FFF2-40B4-BE49-F238E27FC236}">
                  <a16:creationId xmlns:a16="http://schemas.microsoft.com/office/drawing/2014/main" id="{DE9F561D-1C56-44E1-A896-60971CB3233D}"/>
                </a:ext>
              </a:extLst>
            </p:cNvPr>
            <p:cNvGrpSpPr/>
            <p:nvPr/>
          </p:nvGrpSpPr>
          <p:grpSpPr>
            <a:xfrm>
              <a:off x="3686036" y="5317079"/>
              <a:ext cx="3060153" cy="1389223"/>
              <a:chOff x="520571" y="3785143"/>
              <a:chExt cx="3060153" cy="1389223"/>
            </a:xfrm>
          </p:grpSpPr>
          <p:sp>
            <p:nvSpPr>
              <p:cNvPr id="36" name="Google Shape;130;p17">
                <a:extLst>
                  <a:ext uri="{FF2B5EF4-FFF2-40B4-BE49-F238E27FC236}">
                    <a16:creationId xmlns:a16="http://schemas.microsoft.com/office/drawing/2014/main" id="{2AD2A47B-B5C2-4B7E-96C4-D2DCF8F7475B}"/>
                  </a:ext>
                </a:extLst>
              </p:cNvPr>
              <p:cNvSpPr/>
              <p:nvPr/>
            </p:nvSpPr>
            <p:spPr>
              <a:xfrm>
                <a:off x="520571" y="4805034"/>
                <a:ext cx="128753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t>img2</a:t>
                </a:r>
                <a:r>
                  <a:rPr lang="en-US" sz="1800" dirty="0">
                    <a:solidFill>
                      <a:srgbClr val="000000"/>
                    </a:solidFill>
                    <a:latin typeface="Arial"/>
                    <a:ea typeface="Arial"/>
                    <a:cs typeface="Arial"/>
                    <a:sym typeface="Arial"/>
                  </a:rPr>
                  <a:t>.jpg</a:t>
                </a:r>
                <a:endParaRPr sz="1800" dirty="0">
                  <a:solidFill>
                    <a:schemeClr val="dk1"/>
                  </a:solidFill>
                  <a:latin typeface="Calibri"/>
                  <a:ea typeface="Calibri"/>
                  <a:cs typeface="Calibri"/>
                  <a:sym typeface="Calibri"/>
                </a:endParaRPr>
              </a:p>
            </p:txBody>
          </p:sp>
          <p:sp>
            <p:nvSpPr>
              <p:cNvPr id="37" name="Google Shape;131;p17">
                <a:extLst>
                  <a:ext uri="{FF2B5EF4-FFF2-40B4-BE49-F238E27FC236}">
                    <a16:creationId xmlns:a16="http://schemas.microsoft.com/office/drawing/2014/main" id="{536D108B-6AC5-4DC6-AA14-17B9FC5D67BF}"/>
                  </a:ext>
                </a:extLst>
              </p:cNvPr>
              <p:cNvSpPr/>
              <p:nvPr/>
            </p:nvSpPr>
            <p:spPr>
              <a:xfrm rot="16200000">
                <a:off x="1738167" y="3774734"/>
                <a:ext cx="324196" cy="345014"/>
              </a:xfrm>
              <a:prstGeom prst="down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8" name="Google Shape;134;p17">
                <a:extLst>
                  <a:ext uri="{FF2B5EF4-FFF2-40B4-BE49-F238E27FC236}">
                    <a16:creationId xmlns:a16="http://schemas.microsoft.com/office/drawing/2014/main" id="{C904F2BF-A742-48A4-96CA-9A87FD6195A4}"/>
                  </a:ext>
                </a:extLst>
              </p:cNvPr>
              <p:cNvSpPr/>
              <p:nvPr/>
            </p:nvSpPr>
            <p:spPr>
              <a:xfrm>
                <a:off x="1857175" y="4803331"/>
                <a:ext cx="172354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000000"/>
                    </a:solidFill>
                    <a:latin typeface="Arial"/>
                    <a:ea typeface="Arial"/>
                    <a:cs typeface="Arial"/>
                    <a:sym typeface="Arial"/>
                  </a:rPr>
                  <a:t>Draw Contours</a:t>
                </a:r>
                <a:endParaRPr sz="1800" dirty="0">
                  <a:solidFill>
                    <a:schemeClr val="dk1"/>
                  </a:solidFill>
                  <a:latin typeface="Calibri"/>
                  <a:ea typeface="Calibri"/>
                  <a:cs typeface="Calibri"/>
                  <a:sym typeface="Calibri"/>
                </a:endParaRPr>
              </a:p>
            </p:txBody>
          </p:sp>
        </p:grpSp>
      </p:grpSp>
      <p:pic>
        <p:nvPicPr>
          <p:cNvPr id="14" name="圖片 13">
            <a:extLst>
              <a:ext uri="{FF2B5EF4-FFF2-40B4-BE49-F238E27FC236}">
                <a16:creationId xmlns:a16="http://schemas.microsoft.com/office/drawing/2014/main" id="{C14FF800-450F-4A24-B8E4-4A3A4A347849}"/>
              </a:ext>
            </a:extLst>
          </p:cNvPr>
          <p:cNvPicPr>
            <a:picLocks noChangeAspect="1"/>
          </p:cNvPicPr>
          <p:nvPr/>
        </p:nvPicPr>
        <p:blipFill rotWithShape="1">
          <a:blip r:embed="rId6"/>
          <a:srcRect l="51647" t="10000" r="23949" b="8222"/>
          <a:stretch/>
        </p:blipFill>
        <p:spPr>
          <a:xfrm>
            <a:off x="7390074" y="3306785"/>
            <a:ext cx="1152265" cy="2171893"/>
          </a:xfrm>
          <a:prstGeom prst="rect">
            <a:avLst/>
          </a:prstGeom>
        </p:spPr>
      </p:pic>
      <p:sp>
        <p:nvSpPr>
          <p:cNvPr id="15" name="乘號 14">
            <a:extLst>
              <a:ext uri="{FF2B5EF4-FFF2-40B4-BE49-F238E27FC236}">
                <a16:creationId xmlns:a16="http://schemas.microsoft.com/office/drawing/2014/main" id="{3EC44074-C454-4E9E-BD24-F7FCB4BB45CD}"/>
              </a:ext>
            </a:extLst>
          </p:cNvPr>
          <p:cNvSpPr/>
          <p:nvPr/>
        </p:nvSpPr>
        <p:spPr>
          <a:xfrm>
            <a:off x="8060029" y="3094563"/>
            <a:ext cx="725737" cy="68761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8"/>
          <p:cNvSpPr txBox="1"/>
          <p:nvPr/>
        </p:nvSpPr>
        <p:spPr>
          <a:xfrm>
            <a:off x="0" y="0"/>
            <a:ext cx="9144000" cy="466683"/>
          </a:xfrm>
          <a:prstGeom prst="rect">
            <a:avLst/>
          </a:prstGeom>
          <a:noFill/>
          <a:ln>
            <a:noFill/>
          </a:ln>
        </p:spPr>
        <p:txBody>
          <a:bodyPr spcFirstLastPara="1" wrap="square" lIns="68550" tIns="34275" rIns="68550" bIns="34275" anchor="ctr" anchorCtr="0">
            <a:noAutofit/>
          </a:bodyPr>
          <a:lstStyle/>
          <a:p>
            <a:pPr marL="1949054" lvl="0" indent="-1949054">
              <a:buSzPts val="700"/>
            </a:pPr>
            <a:r>
              <a:rPr lang="en-US" sz="2800" b="1" i="0" u="none" strike="noStrike" cap="none" dirty="0">
                <a:solidFill>
                  <a:srgbClr val="000000"/>
                </a:solidFill>
                <a:latin typeface="Arial"/>
                <a:ea typeface="Arial"/>
                <a:cs typeface="Arial"/>
                <a:sym typeface="Arial"/>
              </a:rPr>
              <a:t>1.2 </a:t>
            </a:r>
            <a:r>
              <a:rPr lang="en-US" altLang="zh-TW" sz="2800" b="1" dirty="0"/>
              <a:t>Find Contour – </a:t>
            </a:r>
            <a:r>
              <a:rPr lang="en-US" sz="2800" b="1" i="0" u="none" strike="noStrike" cap="none" dirty="0">
                <a:solidFill>
                  <a:srgbClr val="000000"/>
                </a:solidFill>
                <a:latin typeface="Arial"/>
                <a:ea typeface="Arial"/>
                <a:cs typeface="Arial"/>
                <a:sym typeface="Arial"/>
              </a:rPr>
              <a:t>Count </a:t>
            </a:r>
            <a:r>
              <a:rPr lang="en-US" altLang="zh-TW" sz="2800" b="1" i="0" u="none" strike="noStrike" cap="none" dirty="0">
                <a:solidFill>
                  <a:srgbClr val="000000"/>
                </a:solidFill>
                <a:latin typeface="Arial"/>
                <a:ea typeface="Arial"/>
                <a:cs typeface="Arial"/>
                <a:sym typeface="Arial"/>
              </a:rPr>
              <a:t>Ring</a:t>
            </a:r>
            <a:r>
              <a:rPr lang="en-US" sz="2800" b="1" i="0" u="none" strike="noStrike" cap="none" dirty="0">
                <a:solidFill>
                  <a:srgbClr val="000000"/>
                </a:solidFill>
                <a:latin typeface="Arial"/>
                <a:ea typeface="Arial"/>
                <a:cs typeface="Arial"/>
                <a:sym typeface="Arial"/>
              </a:rPr>
              <a:t>s</a:t>
            </a:r>
            <a:endParaRPr sz="2800" b="1" i="0" u="none" strike="noStrike" cap="none" dirty="0">
              <a:solidFill>
                <a:srgbClr val="FF0000"/>
              </a:solidFill>
              <a:latin typeface="Arial"/>
              <a:ea typeface="Arial"/>
              <a:cs typeface="Arial"/>
              <a:sym typeface="Arial"/>
            </a:endParaRPr>
          </a:p>
        </p:txBody>
      </p:sp>
      <p:sp>
        <p:nvSpPr>
          <p:cNvPr id="140" name="Google Shape;140;p18"/>
          <p:cNvSpPr txBox="1"/>
          <p:nvPr/>
        </p:nvSpPr>
        <p:spPr>
          <a:xfrm>
            <a:off x="7721601" y="158906"/>
            <a:ext cx="142240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a:t>
            </a:r>
            <a:r>
              <a:rPr lang="en-US" sz="1400" b="0" i="0" u="none" strike="noStrike" cap="none" dirty="0" err="1">
                <a:solidFill>
                  <a:srgbClr val="000000"/>
                </a:solidFill>
                <a:latin typeface="Arial"/>
                <a:ea typeface="Arial"/>
                <a:cs typeface="Arial"/>
                <a:sym typeface="Arial"/>
              </a:rPr>
              <a:t>出題：Ray</a:t>
            </a:r>
            <a:r>
              <a:rPr lang="en-US" sz="1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141" name="Google Shape;141;p18"/>
          <p:cNvSpPr txBox="1"/>
          <p:nvPr/>
        </p:nvSpPr>
        <p:spPr>
          <a:xfrm>
            <a:off x="1" y="466682"/>
            <a:ext cx="6837515" cy="1991004"/>
          </a:xfrm>
          <a:prstGeom prst="rect">
            <a:avLst/>
          </a:prstGeom>
          <a:noFill/>
          <a:ln>
            <a:noFill/>
          </a:ln>
        </p:spPr>
        <p:txBody>
          <a:bodyPr spcFirstLastPara="1" wrap="square" lIns="68550" tIns="34275" rIns="68550" bIns="34275" anchor="t" anchorCtr="0">
            <a:noAutofit/>
          </a:bodyPr>
          <a:lstStyle/>
          <a:p>
            <a:pPr marL="342900" lvl="0" indent="-342900">
              <a:buSzPts val="2000"/>
              <a:buFont typeface="Wingdings" panose="05000000000000000000" pitchFamily="2" charset="2"/>
              <a:buChar char="q"/>
            </a:pPr>
            <a:r>
              <a:rPr lang="en-US" sz="2000" b="0" i="0" u="none" strike="noStrike" cap="none" dirty="0">
                <a:solidFill>
                  <a:srgbClr val="000000"/>
                </a:solidFill>
                <a:latin typeface="Arial"/>
                <a:ea typeface="Arial"/>
                <a:cs typeface="Arial"/>
                <a:sym typeface="Arial"/>
              </a:rPr>
              <a:t>Given: two color images, “</a:t>
            </a:r>
            <a:r>
              <a:rPr lang="en-US" altLang="zh-TW" sz="2000" dirty="0"/>
              <a:t>img1</a:t>
            </a:r>
            <a:r>
              <a:rPr lang="en-US" sz="2000" b="0" i="0" u="none" strike="noStrike" cap="none" dirty="0">
                <a:solidFill>
                  <a:srgbClr val="000000"/>
                </a:solidFill>
                <a:latin typeface="Arial"/>
                <a:ea typeface="Arial"/>
                <a:cs typeface="Arial"/>
                <a:sym typeface="Arial"/>
              </a:rPr>
              <a:t>.jpg” and “</a:t>
            </a:r>
            <a:r>
              <a:rPr lang="en-US" altLang="zh-TW" sz="2000" dirty="0"/>
              <a:t>img2</a:t>
            </a:r>
            <a:r>
              <a:rPr lang="en-US" sz="2000" b="0" i="0" u="none" strike="noStrike" cap="none" dirty="0">
                <a:solidFill>
                  <a:srgbClr val="000000"/>
                </a:solidFill>
                <a:latin typeface="Arial"/>
                <a:ea typeface="Arial"/>
                <a:cs typeface="Arial"/>
                <a:sym typeface="Arial"/>
              </a:rPr>
              <a:t>.jpg”</a:t>
            </a:r>
            <a:endParaRPr dirty="0"/>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000" b="0" i="0" u="none" strike="noStrike" cap="none" dirty="0">
                <a:solidFill>
                  <a:srgbClr val="000000"/>
                </a:solidFill>
                <a:latin typeface="Arial"/>
                <a:ea typeface="Arial"/>
                <a:cs typeface="Arial"/>
                <a:sym typeface="Arial"/>
              </a:rPr>
              <a:t>Q: 2)</a:t>
            </a:r>
            <a:endParaRPr dirty="0"/>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000" b="0" i="0" u="none" strike="noStrike" cap="none" dirty="0">
                <a:solidFill>
                  <a:srgbClr val="000000"/>
                </a:solidFill>
                <a:latin typeface="Arial"/>
                <a:ea typeface="Arial"/>
                <a:cs typeface="Arial"/>
                <a:sym typeface="Arial"/>
              </a:rPr>
              <a:t>Hint: Textbook Chapter 8, p.234 ~ p.241</a:t>
            </a:r>
            <a:endParaRPr dirty="0"/>
          </a:p>
          <a:p>
            <a:pPr marL="898525"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Calculate how many rings (contour/2)</a:t>
            </a:r>
            <a:endParaRPr dirty="0">
              <a:latin typeface="Consolas" panose="020B0609020204030204" pitchFamily="49" charset="0"/>
            </a:endParaRPr>
          </a:p>
        </p:txBody>
      </p:sp>
      <p:sp>
        <p:nvSpPr>
          <p:cNvPr id="142" name="Google Shape;142;p18"/>
          <p:cNvSpPr/>
          <p:nvPr/>
        </p:nvSpPr>
        <p:spPr>
          <a:xfrm>
            <a:off x="904458" y="757711"/>
            <a:ext cx="5950375"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0070C0"/>
                </a:solidFill>
                <a:latin typeface="Arial"/>
                <a:ea typeface="Arial"/>
                <a:cs typeface="Arial"/>
                <a:sym typeface="Arial"/>
              </a:rPr>
              <a:t>Count Rings</a:t>
            </a:r>
            <a:r>
              <a:rPr lang="en-US" sz="2000" dirty="0">
                <a:solidFill>
                  <a:srgbClr val="000000"/>
                </a:solidFill>
                <a:latin typeface="Arial"/>
                <a:ea typeface="Arial"/>
                <a:cs typeface="Arial"/>
                <a:sym typeface="Arial"/>
              </a:rPr>
              <a:t>: Using OpenCV functions to find how many </a:t>
            </a:r>
            <a:r>
              <a:rPr lang="en-US" sz="2000" dirty="0"/>
              <a:t>r</a:t>
            </a:r>
            <a:r>
              <a:rPr lang="en-US" sz="2000" dirty="0">
                <a:solidFill>
                  <a:srgbClr val="000000"/>
                </a:solidFill>
                <a:latin typeface="Arial"/>
                <a:ea typeface="Arial"/>
                <a:cs typeface="Arial"/>
                <a:sym typeface="Arial"/>
              </a:rPr>
              <a:t>ings in two images.</a:t>
            </a:r>
            <a:endParaRPr sz="2000" dirty="0">
              <a:solidFill>
                <a:schemeClr val="dk1"/>
              </a:solidFill>
              <a:latin typeface="Calibri"/>
              <a:ea typeface="Calibri"/>
              <a:cs typeface="Calibri"/>
              <a:sym typeface="Calibri"/>
            </a:endParaRPr>
          </a:p>
        </p:txBody>
      </p:sp>
      <p:sp>
        <p:nvSpPr>
          <p:cNvPr id="155" name="Google Shape;155;p18"/>
          <p:cNvSpPr/>
          <p:nvPr/>
        </p:nvSpPr>
        <p:spPr>
          <a:xfrm>
            <a:off x="2194071" y="3503763"/>
            <a:ext cx="91563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000000"/>
                </a:solidFill>
                <a:latin typeface="Arial"/>
                <a:ea typeface="Arial"/>
                <a:cs typeface="Arial"/>
                <a:sym typeface="Arial"/>
              </a:rPr>
              <a:t>7 rings</a:t>
            </a:r>
            <a:endParaRPr sz="1800" dirty="0">
              <a:solidFill>
                <a:schemeClr val="dk1"/>
              </a:solidFill>
              <a:latin typeface="Calibri"/>
              <a:ea typeface="Calibri"/>
              <a:cs typeface="Calibri"/>
              <a:sym typeface="Calibri"/>
            </a:endParaRPr>
          </a:p>
        </p:txBody>
      </p:sp>
      <p:pic>
        <p:nvPicPr>
          <p:cNvPr id="20" name="圖片 19">
            <a:extLst>
              <a:ext uri="{FF2B5EF4-FFF2-40B4-BE49-F238E27FC236}">
                <a16:creationId xmlns:a16="http://schemas.microsoft.com/office/drawing/2014/main" id="{4BD456D3-10AE-4D7E-B43E-9558C9F69AE8}"/>
              </a:ext>
            </a:extLst>
          </p:cNvPr>
          <p:cNvPicPr>
            <a:picLocks noChangeAspect="1"/>
          </p:cNvPicPr>
          <p:nvPr/>
        </p:nvPicPr>
        <p:blipFill rotWithShape="1">
          <a:blip r:embed="rId3"/>
          <a:srcRect l="19897" t="10275" r="51175" b="18063"/>
          <a:stretch/>
        </p:blipFill>
        <p:spPr>
          <a:xfrm>
            <a:off x="964710" y="2694003"/>
            <a:ext cx="1162245" cy="1619520"/>
          </a:xfrm>
          <a:prstGeom prst="rect">
            <a:avLst/>
          </a:prstGeom>
        </p:spPr>
      </p:pic>
      <p:pic>
        <p:nvPicPr>
          <p:cNvPr id="21" name="圖片 20">
            <a:extLst>
              <a:ext uri="{FF2B5EF4-FFF2-40B4-BE49-F238E27FC236}">
                <a16:creationId xmlns:a16="http://schemas.microsoft.com/office/drawing/2014/main" id="{6EF31FCE-DD5F-4B48-B734-76253865379A}"/>
              </a:ext>
            </a:extLst>
          </p:cNvPr>
          <p:cNvPicPr>
            <a:picLocks noChangeAspect="1"/>
          </p:cNvPicPr>
          <p:nvPr/>
        </p:nvPicPr>
        <p:blipFill rotWithShape="1">
          <a:blip r:embed="rId4"/>
          <a:srcRect l="12832" t="10303" r="62291" b="8067"/>
          <a:stretch/>
        </p:blipFill>
        <p:spPr>
          <a:xfrm>
            <a:off x="3967171" y="2483246"/>
            <a:ext cx="1043876" cy="1926748"/>
          </a:xfrm>
          <a:prstGeom prst="rect">
            <a:avLst/>
          </a:prstGeom>
        </p:spPr>
      </p:pic>
      <p:sp>
        <p:nvSpPr>
          <p:cNvPr id="22" name="Google Shape;155;p18">
            <a:extLst>
              <a:ext uri="{FF2B5EF4-FFF2-40B4-BE49-F238E27FC236}">
                <a16:creationId xmlns:a16="http://schemas.microsoft.com/office/drawing/2014/main" id="{5B8981C0-12D9-4B2C-9A09-1EFDF16AFBEF}"/>
              </a:ext>
            </a:extLst>
          </p:cNvPr>
          <p:cNvSpPr/>
          <p:nvPr/>
        </p:nvSpPr>
        <p:spPr>
          <a:xfrm>
            <a:off x="5049984" y="3485625"/>
            <a:ext cx="91563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000000"/>
                </a:solidFill>
                <a:latin typeface="Arial"/>
                <a:ea typeface="Arial"/>
                <a:cs typeface="Arial"/>
                <a:sym typeface="Arial"/>
              </a:rPr>
              <a:t>7 rings</a:t>
            </a:r>
            <a:endParaRPr sz="1800" dirty="0">
              <a:solidFill>
                <a:schemeClr val="dk1"/>
              </a:solidFill>
              <a:latin typeface="Calibri"/>
              <a:ea typeface="Calibri"/>
              <a:cs typeface="Calibri"/>
              <a:sym typeface="Calibri"/>
            </a:endParaRPr>
          </a:p>
        </p:txBody>
      </p:sp>
      <p:sp>
        <p:nvSpPr>
          <p:cNvPr id="23" name="Google Shape;130;p17">
            <a:extLst>
              <a:ext uri="{FF2B5EF4-FFF2-40B4-BE49-F238E27FC236}">
                <a16:creationId xmlns:a16="http://schemas.microsoft.com/office/drawing/2014/main" id="{E38EBAC7-A8CE-42AE-A25F-623C025BF932}"/>
              </a:ext>
            </a:extLst>
          </p:cNvPr>
          <p:cNvSpPr/>
          <p:nvPr/>
        </p:nvSpPr>
        <p:spPr>
          <a:xfrm>
            <a:off x="964710" y="4313523"/>
            <a:ext cx="128753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t>img1</a:t>
            </a:r>
            <a:r>
              <a:rPr lang="en-US" sz="1800" dirty="0">
                <a:solidFill>
                  <a:srgbClr val="000000"/>
                </a:solidFill>
                <a:latin typeface="Arial"/>
                <a:ea typeface="Arial"/>
                <a:cs typeface="Arial"/>
                <a:sym typeface="Arial"/>
              </a:rPr>
              <a:t>.jpg</a:t>
            </a:r>
            <a:endParaRPr sz="1800" dirty="0">
              <a:solidFill>
                <a:schemeClr val="dk1"/>
              </a:solidFill>
              <a:latin typeface="Calibri"/>
              <a:ea typeface="Calibri"/>
              <a:cs typeface="Calibri"/>
              <a:sym typeface="Calibri"/>
            </a:endParaRPr>
          </a:p>
        </p:txBody>
      </p:sp>
      <p:sp>
        <p:nvSpPr>
          <p:cNvPr id="24" name="Google Shape;130;p17">
            <a:extLst>
              <a:ext uri="{FF2B5EF4-FFF2-40B4-BE49-F238E27FC236}">
                <a16:creationId xmlns:a16="http://schemas.microsoft.com/office/drawing/2014/main" id="{95A7B68A-CE96-4593-B0CF-2DC6B7AC9803}"/>
              </a:ext>
            </a:extLst>
          </p:cNvPr>
          <p:cNvSpPr/>
          <p:nvPr/>
        </p:nvSpPr>
        <p:spPr>
          <a:xfrm>
            <a:off x="3928234" y="4409994"/>
            <a:ext cx="128753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t>img2</a:t>
            </a:r>
            <a:r>
              <a:rPr lang="en-US" sz="1800" dirty="0">
                <a:solidFill>
                  <a:srgbClr val="000000"/>
                </a:solidFill>
                <a:latin typeface="Arial"/>
                <a:ea typeface="Arial"/>
                <a:cs typeface="Arial"/>
                <a:sym typeface="Arial"/>
              </a:rPr>
              <a:t>.jpg</a:t>
            </a:r>
            <a:endParaRPr sz="1800" dirty="0">
              <a:solidFill>
                <a:schemeClr val="dk1"/>
              </a:solidFill>
              <a:latin typeface="Calibri"/>
              <a:ea typeface="Calibri"/>
              <a:cs typeface="Calibri"/>
              <a:sym typeface="Calibri"/>
            </a:endParaRPr>
          </a:p>
        </p:txBody>
      </p:sp>
      <p:pic>
        <p:nvPicPr>
          <p:cNvPr id="14" name="圖片 13">
            <a:extLst>
              <a:ext uri="{FF2B5EF4-FFF2-40B4-BE49-F238E27FC236}">
                <a16:creationId xmlns:a16="http://schemas.microsoft.com/office/drawing/2014/main" id="{DDB03729-5D99-4CD2-84B7-8B673D753344}"/>
              </a:ext>
            </a:extLst>
          </p:cNvPr>
          <p:cNvPicPr>
            <a:picLocks noChangeAspect="1"/>
          </p:cNvPicPr>
          <p:nvPr/>
        </p:nvPicPr>
        <p:blipFill rotWithShape="1">
          <a:blip r:embed="rId5"/>
          <a:srcRect b="38468"/>
          <a:stretch/>
        </p:blipFill>
        <p:spPr>
          <a:xfrm>
            <a:off x="6714558" y="1268045"/>
            <a:ext cx="1995479" cy="1685686"/>
          </a:xfrm>
          <a:prstGeom prst="rect">
            <a:avLst/>
          </a:prstGeom>
        </p:spPr>
      </p:pic>
      <p:sp>
        <p:nvSpPr>
          <p:cNvPr id="15" name="Google Shape;122;p17">
            <a:extLst>
              <a:ext uri="{FF2B5EF4-FFF2-40B4-BE49-F238E27FC236}">
                <a16:creationId xmlns:a16="http://schemas.microsoft.com/office/drawing/2014/main" id="{53670B6A-A133-4F6E-B3B6-713412DD9576}"/>
              </a:ext>
            </a:extLst>
          </p:cNvPr>
          <p:cNvSpPr/>
          <p:nvPr/>
        </p:nvSpPr>
        <p:spPr>
          <a:xfrm>
            <a:off x="6950528" y="2005745"/>
            <a:ext cx="1373727" cy="218647"/>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5020574" cy="784167"/>
          </a:xfrm>
        </p:spPr>
        <p:txBody>
          <a:bodyPr/>
          <a:lstStyle/>
          <a:p>
            <a:r>
              <a:rPr lang="en-US" sz="2800" b="1" dirty="0"/>
              <a:t>2. </a:t>
            </a:r>
            <a:r>
              <a:rPr lang="en-US" altLang="zh-TW" sz="2800" b="1" dirty="0">
                <a:ea typeface="Arial"/>
                <a:cs typeface="Arial"/>
                <a:sym typeface="Arial"/>
              </a:rPr>
              <a:t>(20%) </a:t>
            </a:r>
            <a:r>
              <a:rPr lang="en-US" sz="2800" b="1" dirty="0"/>
              <a:t>Camera Calibration</a:t>
            </a:r>
          </a:p>
        </p:txBody>
      </p:sp>
      <p:sp>
        <p:nvSpPr>
          <p:cNvPr id="3" name="文字版面配置區 2"/>
          <p:cNvSpPr>
            <a:spLocks noGrp="1"/>
          </p:cNvSpPr>
          <p:nvPr>
            <p:ph type="body" idx="1"/>
          </p:nvPr>
        </p:nvSpPr>
        <p:spPr>
          <a:xfrm>
            <a:off x="0" y="469244"/>
            <a:ext cx="5317454" cy="2290212"/>
          </a:xfrm>
        </p:spPr>
        <p:txBody>
          <a:bodyPr/>
          <a:lstStyle/>
          <a:p>
            <a:pPr marL="200025" indent="157163">
              <a:lnSpc>
                <a:spcPct val="100000"/>
              </a:lnSpc>
              <a:buNone/>
            </a:pPr>
            <a:r>
              <a:rPr lang="en-US" altLang="zh-TW" sz="2400" dirty="0">
                <a:latin typeface="Calibri" panose="020F0502020204030204" pitchFamily="34" charset="0"/>
                <a:cs typeface="Calibri" panose="020F0502020204030204" pitchFamily="34" charset="0"/>
              </a:rPr>
              <a:t>2.1 (4%)</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Corner detection </a:t>
            </a:r>
          </a:p>
          <a:p>
            <a:pPr marL="200025" lvl="1" indent="157163">
              <a:lnSpc>
                <a:spcPct val="100000"/>
              </a:lnSpc>
              <a:buNone/>
            </a:pPr>
            <a:r>
              <a:rPr lang="en-US" altLang="zh-TW" dirty="0">
                <a:latin typeface="Calibri" panose="020F0502020204030204" pitchFamily="34" charset="0"/>
                <a:cs typeface="Calibri" panose="020F0502020204030204" pitchFamily="34" charset="0"/>
              </a:rPr>
              <a:t>2</a:t>
            </a:r>
            <a:r>
              <a:rPr lang="en-US" altLang="zh-TW" sz="2400" dirty="0">
                <a:latin typeface="Calibri" panose="020F0502020204030204" pitchFamily="34" charset="0"/>
                <a:cs typeface="Calibri" panose="020F0502020204030204" pitchFamily="34" charset="0"/>
              </a:rPr>
              <a:t>.2 (4%)</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Find the intrinsic matrix </a:t>
            </a:r>
          </a:p>
          <a:p>
            <a:pPr marL="200025" lvl="1" indent="157163">
              <a:lnSpc>
                <a:spcPct val="100000"/>
              </a:lnSpc>
              <a:buNone/>
            </a:pPr>
            <a:r>
              <a:rPr lang="en-US" altLang="zh-TW" dirty="0">
                <a:latin typeface="Calibri" panose="020F0502020204030204" pitchFamily="34" charset="0"/>
                <a:cs typeface="Calibri" panose="020F0502020204030204" pitchFamily="34" charset="0"/>
              </a:rPr>
              <a:t>2</a:t>
            </a:r>
            <a:r>
              <a:rPr lang="en-US" altLang="zh-TW" sz="2400" dirty="0">
                <a:latin typeface="Calibri" panose="020F0502020204030204" pitchFamily="34" charset="0"/>
                <a:cs typeface="Calibri" panose="020F0502020204030204" pitchFamily="34" charset="0"/>
              </a:rPr>
              <a:t>.3 (4%)</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Find the extrinsic matrix </a:t>
            </a:r>
          </a:p>
          <a:p>
            <a:pPr marL="200025" lvl="1" indent="157163">
              <a:lnSpc>
                <a:spcPct val="100000"/>
              </a:lnSpc>
              <a:buNone/>
            </a:pPr>
            <a:r>
              <a:rPr lang="en-US" altLang="zh-TW" dirty="0">
                <a:latin typeface="Calibri" panose="020F0502020204030204" pitchFamily="34" charset="0"/>
                <a:cs typeface="Calibri" panose="020F0502020204030204" pitchFamily="34" charset="0"/>
              </a:rPr>
              <a:t>2</a:t>
            </a:r>
            <a:r>
              <a:rPr lang="en-US" altLang="zh-TW" sz="2400" dirty="0">
                <a:latin typeface="Calibri" panose="020F0502020204030204" pitchFamily="34" charset="0"/>
                <a:cs typeface="Calibri" panose="020F0502020204030204" pitchFamily="34" charset="0"/>
              </a:rPr>
              <a:t>.4 (4%)</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Find the distortion matrix</a:t>
            </a:r>
          </a:p>
          <a:p>
            <a:pPr marL="200025" lvl="1" indent="157163">
              <a:lnSpc>
                <a:spcPct val="100000"/>
              </a:lnSpc>
              <a:buNone/>
            </a:pPr>
            <a:r>
              <a:rPr lang="en-US" altLang="zh-TW" dirty="0">
                <a:latin typeface="Calibri" panose="020F0502020204030204" pitchFamily="34" charset="0"/>
                <a:cs typeface="Calibri" panose="020F0502020204030204" pitchFamily="34" charset="0"/>
              </a:rPr>
              <a:t>2</a:t>
            </a:r>
            <a:r>
              <a:rPr lang="en-US" altLang="zh-TW" sz="2400" dirty="0">
                <a:latin typeface="Calibri" panose="020F0502020204030204" pitchFamily="34" charset="0"/>
                <a:cs typeface="Calibri" panose="020F0502020204030204" pitchFamily="34" charset="0"/>
              </a:rPr>
              <a:t>.5 (4%) Show the undistorted result</a:t>
            </a:r>
          </a:p>
          <a:p>
            <a:endParaRPr lang="en-US" sz="2400" dirty="0"/>
          </a:p>
        </p:txBody>
      </p:sp>
      <p:sp>
        <p:nvSpPr>
          <p:cNvPr id="4" name="Shape 132">
            <a:extLst>
              <a:ext uri="{FF2B5EF4-FFF2-40B4-BE49-F238E27FC236}">
                <a16:creationId xmlns:a16="http://schemas.microsoft.com/office/drawing/2014/main" id="{E693A50F-A2F1-4243-A447-D56607687812}"/>
              </a:ext>
            </a:extLst>
          </p:cNvPr>
          <p:cNvSpPr txBox="1">
            <a:spLocks noGrp="1"/>
          </p:cNvSpPr>
          <p:nvPr>
            <p:ph type="sldNum" idx="12"/>
          </p:nvPr>
        </p:nvSpPr>
        <p:spPr>
          <a:xfrm>
            <a:off x="7086601" y="6561368"/>
            <a:ext cx="2057399"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900">
                <a:solidFill>
                  <a:srgbClr val="888888"/>
                </a:solidFill>
                <a:latin typeface="Calibri"/>
                <a:ea typeface="Calibri"/>
                <a:cs typeface="Calibri"/>
                <a:sym typeface="Calibri"/>
              </a:rPr>
              <a:pPr algn="r">
                <a:buSzPct val="25000"/>
              </a:pPr>
              <a:t>8</a:t>
            </a:fld>
            <a:endParaRPr lang="en-US" sz="900">
              <a:solidFill>
                <a:srgbClr val="888888"/>
              </a:solidFill>
              <a:latin typeface="Calibri"/>
              <a:ea typeface="Calibri"/>
              <a:cs typeface="Calibri"/>
              <a:sym typeface="Calibri"/>
            </a:endParaRPr>
          </a:p>
        </p:txBody>
      </p:sp>
      <p:sp>
        <p:nvSpPr>
          <p:cNvPr id="6" name="文字方塊 5"/>
          <p:cNvSpPr txBox="1"/>
          <p:nvPr/>
        </p:nvSpPr>
        <p:spPr>
          <a:xfrm>
            <a:off x="7776755" y="66602"/>
            <a:ext cx="1207698" cy="307777"/>
          </a:xfrm>
          <a:prstGeom prst="rect">
            <a:avLst/>
          </a:prstGeom>
          <a:noFill/>
        </p:spPr>
        <p:txBody>
          <a:bodyPr wrap="square" rtlCol="0">
            <a:spAutoFit/>
          </a:bodyPr>
          <a:lstStyle/>
          <a:p>
            <a:r>
              <a:rPr lang="en-US" altLang="zh-TW" dirty="0"/>
              <a:t>(</a:t>
            </a:r>
            <a:r>
              <a:rPr lang="zh-TW" altLang="en-US" dirty="0"/>
              <a:t>出</a:t>
            </a:r>
            <a:r>
              <a:rPr lang="zh-CN" altLang="en-US" dirty="0"/>
              <a:t>題：</a:t>
            </a:r>
            <a:r>
              <a:rPr lang="en-US" altLang="zh-TW" dirty="0"/>
              <a:t>West</a:t>
            </a:r>
            <a:r>
              <a:rPr lang="en-US" altLang="zh-CN" dirty="0"/>
              <a:t>)</a:t>
            </a:r>
            <a:endParaRPr lang="zh-TW" altLang="en-US" dirty="0"/>
          </a:p>
        </p:txBody>
      </p:sp>
      <p:pic>
        <p:nvPicPr>
          <p:cNvPr id="5" name="圖片 4">
            <a:extLst>
              <a:ext uri="{FF2B5EF4-FFF2-40B4-BE49-F238E27FC236}">
                <a16:creationId xmlns:a16="http://schemas.microsoft.com/office/drawing/2014/main" id="{7D5CAD09-7BCF-4E87-943F-E4CF09B24337}"/>
              </a:ext>
            </a:extLst>
          </p:cNvPr>
          <p:cNvPicPr>
            <a:picLocks noChangeAspect="1"/>
          </p:cNvPicPr>
          <p:nvPr/>
        </p:nvPicPr>
        <p:blipFill>
          <a:blip r:embed="rId2"/>
          <a:stretch>
            <a:fillRect/>
          </a:stretch>
        </p:blipFill>
        <p:spPr>
          <a:xfrm>
            <a:off x="5461940" y="2062686"/>
            <a:ext cx="3249321" cy="4285337"/>
          </a:xfrm>
          <a:prstGeom prst="rect">
            <a:avLst/>
          </a:prstGeom>
        </p:spPr>
      </p:pic>
    </p:spTree>
    <p:extLst>
      <p:ext uri="{BB962C8B-B14F-4D97-AF65-F5344CB8AC3E}">
        <p14:creationId xmlns:p14="http://schemas.microsoft.com/office/powerpoint/2010/main" val="497699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2" name="圖片 1">
            <a:extLst>
              <a:ext uri="{FF2B5EF4-FFF2-40B4-BE49-F238E27FC236}">
                <a16:creationId xmlns:a16="http://schemas.microsoft.com/office/drawing/2014/main" id="{5A5EB91C-B17A-4DD1-B92F-2F0E67966849}"/>
              </a:ext>
            </a:extLst>
          </p:cNvPr>
          <p:cNvPicPr>
            <a:picLocks noChangeAspect="1"/>
          </p:cNvPicPr>
          <p:nvPr/>
        </p:nvPicPr>
        <p:blipFill>
          <a:blip r:embed="rId5"/>
          <a:stretch>
            <a:fillRect/>
          </a:stretch>
        </p:blipFill>
        <p:spPr>
          <a:xfrm>
            <a:off x="846458" y="2946567"/>
            <a:ext cx="2878803" cy="3796682"/>
          </a:xfrm>
          <a:prstGeom prst="rect">
            <a:avLst/>
          </a:prstGeom>
        </p:spPr>
      </p:pic>
      <p:sp>
        <p:nvSpPr>
          <p:cNvPr id="123" name="Shape 123"/>
          <p:cNvSpPr txBox="1">
            <a:spLocks noGrp="1"/>
          </p:cNvSpPr>
          <p:nvPr>
            <p:ph type="title"/>
          </p:nvPr>
        </p:nvSpPr>
        <p:spPr>
          <a:xfrm>
            <a:off x="0" y="0"/>
            <a:ext cx="7886699" cy="654341"/>
          </a:xfrm>
          <a:prstGeom prst="rect">
            <a:avLst/>
          </a:prstGeom>
          <a:noFill/>
          <a:ln>
            <a:noFill/>
          </a:ln>
        </p:spPr>
        <p:txBody>
          <a:bodyPr lIns="68569" tIns="34275" rIns="68569" bIns="34275" anchor="ctr" anchorCtr="0">
            <a:noAutofit/>
          </a:bodyPr>
          <a:lstStyle/>
          <a:p>
            <a:pPr>
              <a:buSzPct val="25000"/>
            </a:pPr>
            <a:r>
              <a:rPr lang="en-US" sz="2800" b="1" dirty="0">
                <a:latin typeface="Arial"/>
                <a:ea typeface="Arial"/>
                <a:cs typeface="Arial"/>
                <a:sym typeface="Arial"/>
              </a:rPr>
              <a:t>2.1 Corner Detection (4%) </a:t>
            </a:r>
          </a:p>
        </p:txBody>
      </p:sp>
      <p:sp>
        <p:nvSpPr>
          <p:cNvPr id="124" name="Shape 124"/>
          <p:cNvSpPr txBox="1">
            <a:spLocks noGrp="1"/>
          </p:cNvSpPr>
          <p:nvPr>
            <p:ph type="body" idx="1"/>
          </p:nvPr>
        </p:nvSpPr>
        <p:spPr>
          <a:xfrm>
            <a:off x="32263" y="539915"/>
            <a:ext cx="8842246" cy="2361160"/>
          </a:xfrm>
          <a:prstGeom prst="rect">
            <a:avLst/>
          </a:prstGeom>
          <a:noFill/>
          <a:ln>
            <a:noFill/>
          </a:ln>
        </p:spPr>
        <p:txBody>
          <a:bodyPr lIns="68569" tIns="34275" rIns="68569" bIns="34275" anchor="t" anchorCtr="0">
            <a:noAutofit/>
          </a:bodyPr>
          <a:lstStyle/>
          <a:p>
            <a:pPr marL="342900" indent="-342900">
              <a:lnSpc>
                <a:spcPct val="100000"/>
              </a:lnSpc>
              <a:spcBef>
                <a:spcPts val="0"/>
              </a:spcBef>
              <a:buFont typeface="Wingdings" panose="05000000000000000000" pitchFamily="2" charset="2"/>
              <a:buChar char="q"/>
            </a:pPr>
            <a:r>
              <a:rPr lang="en-US" sz="2000" dirty="0">
                <a:solidFill>
                  <a:srgbClr val="000000"/>
                </a:solidFill>
                <a:latin typeface="Arial"/>
                <a:ea typeface="Arial"/>
                <a:cs typeface="Arial"/>
                <a:sym typeface="Arial"/>
              </a:rPr>
              <a:t>Given: </a:t>
            </a:r>
            <a:r>
              <a:rPr lang="en-US" altLang="zh-TW" sz="2000" dirty="0">
                <a:solidFill>
                  <a:srgbClr val="000000"/>
                </a:solidFill>
                <a:latin typeface="Arial"/>
                <a:ea typeface="Arial"/>
                <a:cs typeface="Arial"/>
                <a:sym typeface="Arial"/>
              </a:rPr>
              <a:t>15</a:t>
            </a:r>
            <a:r>
              <a:rPr lang="en-US" sz="2000" dirty="0">
                <a:solidFill>
                  <a:srgbClr val="000000"/>
                </a:solidFill>
                <a:latin typeface="Arial"/>
                <a:ea typeface="Arial"/>
                <a:cs typeface="Arial"/>
                <a:sym typeface="Arial"/>
              </a:rPr>
              <a:t> images, 1</a:t>
            </a:r>
            <a:r>
              <a:rPr lang="en-US" altLang="zh-TW" sz="2000" dirty="0">
                <a:latin typeface="Arial"/>
                <a:ea typeface="Arial"/>
                <a:cs typeface="Arial"/>
                <a:sym typeface="Arial"/>
              </a:rPr>
              <a:t>.bmp ~ 15.bmp</a:t>
            </a:r>
            <a:endParaRPr lang="en-US" altLang="zh-TW" dirty="0">
              <a:latin typeface="Arial"/>
              <a:ea typeface="Arial"/>
              <a:cs typeface="Arial"/>
              <a:sym typeface="Arial"/>
            </a:endParaRPr>
          </a:p>
          <a:p>
            <a:pPr marL="342900" indent="-342900">
              <a:lnSpc>
                <a:spcPct val="100000"/>
              </a:lnSpc>
              <a:spcBef>
                <a:spcPts val="0"/>
              </a:spcBef>
              <a:buFont typeface="Wingdings" panose="05000000000000000000" pitchFamily="2" charset="2"/>
              <a:buChar char="q"/>
            </a:pPr>
            <a:r>
              <a:rPr lang="en-US" sz="2000" dirty="0">
                <a:latin typeface="Arial"/>
                <a:ea typeface="Arial"/>
                <a:cs typeface="Arial"/>
                <a:sym typeface="Arial"/>
              </a:rPr>
              <a:t>Q: 1) Find and draw the corners on the chessboard for each image.</a:t>
            </a:r>
          </a:p>
          <a:p>
            <a:pPr marL="0" indent="0">
              <a:lnSpc>
                <a:spcPct val="100000"/>
              </a:lnSpc>
              <a:spcBef>
                <a:spcPts val="0"/>
              </a:spcBef>
              <a:buNone/>
            </a:pPr>
            <a:r>
              <a:rPr lang="en-US" altLang="zh-TW" sz="2000" dirty="0">
                <a:latin typeface="Arial"/>
                <a:ea typeface="Arial"/>
                <a:cs typeface="Arial"/>
                <a:sym typeface="Arial"/>
              </a:rPr>
              <a:t>          2) Click </a:t>
            </a:r>
            <a:r>
              <a:rPr lang="en-US" sz="2000" dirty="0">
                <a:latin typeface="Arial"/>
                <a:ea typeface="Arial"/>
                <a:cs typeface="Arial"/>
                <a:sym typeface="Arial"/>
              </a:rPr>
              <a:t>button “2.1” to </a:t>
            </a:r>
            <a:r>
              <a:rPr lang="en-US" altLang="zh-TW" sz="2000" dirty="0">
                <a:ea typeface="Arial"/>
                <a:cs typeface="Arial"/>
                <a:sym typeface="Arial"/>
              </a:rPr>
              <a:t>show each picture 0.5 seconds</a:t>
            </a:r>
            <a:r>
              <a:rPr lang="en-US" sz="2000" dirty="0">
                <a:latin typeface="Arial"/>
                <a:ea typeface="Arial"/>
                <a:cs typeface="Arial"/>
                <a:sym typeface="Arial"/>
              </a:rPr>
              <a:t>.</a:t>
            </a:r>
          </a:p>
          <a:p>
            <a:pPr marL="342900">
              <a:lnSpc>
                <a:spcPct val="100000"/>
              </a:lnSpc>
              <a:spcBef>
                <a:spcPts val="0"/>
              </a:spcBef>
            </a:pPr>
            <a:r>
              <a:rPr lang="en-US" sz="2000" dirty="0">
                <a:solidFill>
                  <a:srgbClr val="000000"/>
                </a:solidFill>
                <a:latin typeface="Arial"/>
                <a:cs typeface="Arial"/>
              </a:rPr>
              <a:t>Hint : </a:t>
            </a:r>
          </a:p>
          <a:p>
            <a:pPr marL="342900" lvl="1" indent="0">
              <a:lnSpc>
                <a:spcPct val="100000"/>
              </a:lnSpc>
              <a:buSzPct val="25000"/>
              <a:buNone/>
            </a:pPr>
            <a:r>
              <a:rPr lang="en-US" sz="2000" dirty="0" err="1"/>
              <a:t>OpenCV</a:t>
            </a:r>
            <a:r>
              <a:rPr lang="en-US" sz="2000" dirty="0"/>
              <a:t> Textbook Chapter 11 (p. 398</a:t>
            </a:r>
            <a:r>
              <a:rPr lang="zh-TW" altLang="en-US" sz="2000" dirty="0"/>
              <a:t> </a:t>
            </a:r>
            <a:r>
              <a:rPr lang="en-US" altLang="zh-TW" sz="2000" dirty="0"/>
              <a:t>~</a:t>
            </a:r>
            <a:r>
              <a:rPr lang="zh-TW" altLang="en-US" sz="2000" dirty="0"/>
              <a:t> </a:t>
            </a:r>
            <a:r>
              <a:rPr lang="en-US" altLang="zh-TW" sz="2000" dirty="0"/>
              <a:t>p. 399</a:t>
            </a:r>
            <a:r>
              <a:rPr lang="en-US" sz="2000" dirty="0"/>
              <a:t>)</a:t>
            </a:r>
          </a:p>
          <a:p>
            <a:pPr marL="342900" lvl="1" indent="0">
              <a:lnSpc>
                <a:spcPct val="100000"/>
              </a:lnSpc>
              <a:buSzPct val="25000"/>
              <a:buNone/>
            </a:pPr>
            <a:r>
              <a:rPr lang="en-US" altLang="zh-TW" sz="2000" dirty="0" err="1"/>
              <a:t>cv.findChessboardCorners</a:t>
            </a:r>
            <a:r>
              <a:rPr lang="en-US" altLang="zh-TW" sz="2000" dirty="0"/>
              <a:t>(…)</a:t>
            </a:r>
            <a:endParaRPr lang="en-US" sz="2000" dirty="0"/>
          </a:p>
          <a:p>
            <a:pPr marL="342900" lvl="1" indent="-342900">
              <a:lnSpc>
                <a:spcPct val="100000"/>
              </a:lnSpc>
              <a:buFont typeface="Wingdings" panose="05000000000000000000" pitchFamily="2" charset="2"/>
              <a:buChar char="q"/>
            </a:pPr>
            <a:r>
              <a:rPr lang="en-US" sz="2000" dirty="0"/>
              <a:t>Ex:</a:t>
            </a:r>
          </a:p>
        </p:txBody>
      </p:sp>
      <p:sp>
        <p:nvSpPr>
          <p:cNvPr id="125" name="Shape 125"/>
          <p:cNvSpPr txBox="1">
            <a:spLocks noGrp="1"/>
          </p:cNvSpPr>
          <p:nvPr>
            <p:ph type="sldNum" idx="12"/>
          </p:nvPr>
        </p:nvSpPr>
        <p:spPr>
          <a:xfrm>
            <a:off x="7086601" y="6584156"/>
            <a:ext cx="2057399"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900">
                <a:solidFill>
                  <a:srgbClr val="888888"/>
                </a:solidFill>
                <a:latin typeface="Calibri"/>
                <a:ea typeface="Calibri"/>
                <a:cs typeface="Calibri"/>
                <a:sym typeface="Calibri"/>
              </a:rPr>
              <a:pPr algn="r">
                <a:buSzPct val="25000"/>
              </a:pPr>
              <a:t>9</a:t>
            </a:fld>
            <a:endParaRPr lang="en-US" sz="900">
              <a:solidFill>
                <a:srgbClr val="888888"/>
              </a:solidFill>
              <a:latin typeface="Calibri"/>
              <a:ea typeface="Calibri"/>
              <a:cs typeface="Calibri"/>
              <a:sym typeface="Calibri"/>
            </a:endParaRPr>
          </a:p>
        </p:txBody>
      </p:sp>
      <p:sp>
        <p:nvSpPr>
          <p:cNvPr id="8" name="Shape 132">
            <a:extLst>
              <a:ext uri="{FF2B5EF4-FFF2-40B4-BE49-F238E27FC236}">
                <a16:creationId xmlns:a16="http://schemas.microsoft.com/office/drawing/2014/main" id="{F1A23649-9485-491F-AE1F-5325150B7560}"/>
              </a:ext>
            </a:extLst>
          </p:cNvPr>
          <p:cNvSpPr txBox="1">
            <a:spLocks/>
          </p:cNvSpPr>
          <p:nvPr/>
        </p:nvSpPr>
        <p:spPr>
          <a:xfrm>
            <a:off x="7074330" y="6579656"/>
            <a:ext cx="2057399" cy="273844"/>
          </a:xfrm>
          <a:prstGeom prst="rect">
            <a:avLst/>
          </a:prstGeom>
          <a:noFill/>
          <a:ln>
            <a:noFill/>
          </a:ln>
        </p:spPr>
        <p:txBody>
          <a:bodyPr lIns="68569" tIns="34275" rIns="68569"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9</a:t>
            </a:fld>
            <a:endParaRPr lang="en-US" sz="900">
              <a:solidFill>
                <a:srgbClr val="888888"/>
              </a:solidFill>
              <a:latin typeface="Calibri"/>
              <a:ea typeface="Calibri"/>
              <a:cs typeface="Calibri"/>
              <a:sym typeface="Calibri"/>
            </a:endParaRPr>
          </a:p>
        </p:txBody>
      </p:sp>
      <p:sp>
        <p:nvSpPr>
          <p:cNvPr id="4" name="矩形 3"/>
          <p:cNvSpPr/>
          <p:nvPr/>
        </p:nvSpPr>
        <p:spPr>
          <a:xfrm>
            <a:off x="1312335" y="3429000"/>
            <a:ext cx="2058938" cy="342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findcorner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35600" b="4489"/>
          <a:stretch>
            <a:fillRect/>
          </a:stretch>
        </p:blipFill>
        <p:spPr>
          <a:xfrm>
            <a:off x="4485649" y="2886774"/>
            <a:ext cx="4421123" cy="3688274"/>
          </a:xfrm>
          <a:prstGeom prst="rect">
            <a:avLst/>
          </a:prstGeom>
        </p:spPr>
      </p:pic>
      <p:sp>
        <p:nvSpPr>
          <p:cNvPr id="9" name="文字方塊 8">
            <a:extLst>
              <a:ext uri="{FF2B5EF4-FFF2-40B4-BE49-F238E27FC236}">
                <a16:creationId xmlns:a16="http://schemas.microsoft.com/office/drawing/2014/main" id="{4EE87255-C7DC-4CB0-8F34-C439CF3A99E9}"/>
              </a:ext>
            </a:extLst>
          </p:cNvPr>
          <p:cNvSpPr txBox="1"/>
          <p:nvPr/>
        </p:nvSpPr>
        <p:spPr>
          <a:xfrm>
            <a:off x="7776755" y="66602"/>
            <a:ext cx="1207698" cy="307777"/>
          </a:xfrm>
          <a:prstGeom prst="rect">
            <a:avLst/>
          </a:prstGeom>
          <a:noFill/>
        </p:spPr>
        <p:txBody>
          <a:bodyPr wrap="square" rtlCol="0">
            <a:spAutoFit/>
          </a:bodyPr>
          <a:lstStyle/>
          <a:p>
            <a:r>
              <a:rPr lang="en-US" altLang="zh-TW" dirty="0"/>
              <a:t>(</a:t>
            </a:r>
            <a:r>
              <a:rPr lang="zh-TW" altLang="en-US" dirty="0"/>
              <a:t>出</a:t>
            </a:r>
            <a:r>
              <a:rPr lang="zh-CN" altLang="en-US" dirty="0"/>
              <a:t>題：</a:t>
            </a:r>
            <a:r>
              <a:rPr lang="en-US" altLang="zh-TW" dirty="0"/>
              <a:t>West</a:t>
            </a:r>
            <a:r>
              <a:rPr lang="en-US" altLang="zh-CN" dirty="0"/>
              <a:t>)</a:t>
            </a:r>
            <a:endParaRPr lang="zh-TW" altLang="en-US" dirty="0"/>
          </a:p>
        </p:txBody>
      </p:sp>
    </p:spTree>
    <p:extLst>
      <p:ext uri="{BB962C8B-B14F-4D97-AF65-F5344CB8AC3E}">
        <p14:creationId xmlns:p14="http://schemas.microsoft.com/office/powerpoint/2010/main" val="30201238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theme/theme1.xml><?xml version="1.0" encoding="utf-8"?>
<a:theme xmlns:a="http://schemas.openxmlformats.org/drawingml/2006/main" name="Office 佈景主題">
  <a:themeElements>
    <a:clrScheme name="Office 佈景主題">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TotalTime>
  <Words>2357</Words>
  <Application>Microsoft Office PowerPoint</Application>
  <PresentationFormat>如螢幕大小 (4:3)</PresentationFormat>
  <Paragraphs>281</Paragraphs>
  <Slides>22</Slides>
  <Notes>15</Notes>
  <HiddenSlides>0</HiddenSlides>
  <MMClips>4</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22</vt:i4>
      </vt:variant>
    </vt:vector>
  </HeadingPairs>
  <TitlesOfParts>
    <vt:vector size="29" baseType="lpstr">
      <vt:lpstr>Noto Sans Symbols</vt:lpstr>
      <vt:lpstr>Arial</vt:lpstr>
      <vt:lpstr>Calibri</vt:lpstr>
      <vt:lpstr>Cambria Math</vt:lpstr>
      <vt:lpstr>Consolas</vt:lpstr>
      <vt:lpstr>Wingdings</vt:lpstr>
      <vt:lpstr>Office 佈景主題</vt:lpstr>
      <vt:lpstr>影像處理、電腦視覺及深度學習概論 (Introduction to Image Processing, Computer Vision and Deep Learning)  Homework 2</vt:lpstr>
      <vt:lpstr>Notice (1/2)</vt:lpstr>
      <vt:lpstr>Notice (2/2)</vt:lpstr>
      <vt:lpstr>Assignment scoring (Total: 100%)</vt:lpstr>
      <vt:lpstr>1. (20%) Find Contour      (出題：Ray)</vt:lpstr>
      <vt:lpstr>PowerPoint 簡報</vt:lpstr>
      <vt:lpstr>PowerPoint 簡報</vt:lpstr>
      <vt:lpstr>2. (20%) Camera Calibration</vt:lpstr>
      <vt:lpstr>2.1 Corner Detection (4%) </vt:lpstr>
      <vt:lpstr>2.2 Find the Intrinsic Matrix (4%) </vt:lpstr>
      <vt:lpstr>2.3 Find the Extrinsic Matrix (4%) </vt:lpstr>
      <vt:lpstr>2.4 Find the Distortion Matrix (4%) </vt:lpstr>
      <vt:lpstr>2.5 Show the undistorted  result (4%) </vt:lpstr>
      <vt:lpstr>3. (20%) Augmented Reality </vt:lpstr>
      <vt:lpstr>3. (20%) Augmented Reality         (出題：Keter)</vt:lpstr>
      <vt:lpstr>3. (20%) Augmented Reality         (出題：Keter)</vt:lpstr>
      <vt:lpstr>4. (20%) Stereo Disparity Map</vt:lpstr>
      <vt:lpstr>4.1 (10%) Stereo Disparity Map   (出題：Aaron)</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影像處理、電腦視覺及深度學習概論 (Introduction to Image Processing, Computer Vision and Deep Learning)  Homework 2</dc:title>
  <dc:creator>USER</dc:creator>
  <cp:lastModifiedBy>育成 黃</cp:lastModifiedBy>
  <cp:revision>41</cp:revision>
  <dcterms:modified xsi:type="dcterms:W3CDTF">2021-12-13T03:30:49Z</dcterms:modified>
</cp:coreProperties>
</file>